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2" r:id="rId7"/>
    <p:sldId id="261" r:id="rId8"/>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B1D5"/>
    <a:srgbClr val="F2BCCA"/>
    <a:srgbClr val="F2A6D7"/>
    <a:srgbClr val="F2A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B92372-A025-774D-8ED7-D9ED7D6DD5E8}" v="33" dt="2023-02-07T15:06:16.81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p:cViewPr varScale="1">
        <p:scale>
          <a:sx n="60" d="100"/>
          <a:sy n="60" d="100"/>
        </p:scale>
        <p:origin x="200" y="8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rgbClr val="3A626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rgbClr val="3A6266"/>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AB6D0"/>
          </a:solidFill>
        </p:spPr>
        <p:txBody>
          <a:bodyPr wrap="square" lIns="0" tIns="0" rIns="0" bIns="0" rtlCol="0"/>
          <a:lstStyle/>
          <a:p>
            <a:endParaRPr/>
          </a:p>
        </p:txBody>
      </p:sp>
      <p:sp>
        <p:nvSpPr>
          <p:cNvPr id="17" name="bg object 17"/>
          <p:cNvSpPr/>
          <p:nvPr/>
        </p:nvSpPr>
        <p:spPr>
          <a:xfrm>
            <a:off x="10596479" y="3751494"/>
            <a:ext cx="7691755" cy="6536055"/>
          </a:xfrm>
          <a:custGeom>
            <a:avLst/>
            <a:gdLst/>
            <a:ahLst/>
            <a:cxnLst/>
            <a:rect l="l" t="t" r="r" b="b"/>
            <a:pathLst>
              <a:path w="7691755" h="6536055">
                <a:moveTo>
                  <a:pt x="5051050" y="6535504"/>
                </a:moveTo>
                <a:lnTo>
                  <a:pt x="5051050" y="2046288"/>
                </a:lnTo>
                <a:lnTo>
                  <a:pt x="5050536" y="2091511"/>
                </a:lnTo>
                <a:lnTo>
                  <a:pt x="5049318" y="2136721"/>
                </a:lnTo>
                <a:lnTo>
                  <a:pt x="5047295" y="2181915"/>
                </a:lnTo>
                <a:lnTo>
                  <a:pt x="5044366" y="2227085"/>
                </a:lnTo>
                <a:lnTo>
                  <a:pt x="5040429" y="2272227"/>
                </a:lnTo>
                <a:lnTo>
                  <a:pt x="5035383" y="2317337"/>
                </a:lnTo>
                <a:lnTo>
                  <a:pt x="5029126" y="2362407"/>
                </a:lnTo>
                <a:lnTo>
                  <a:pt x="5021559" y="2407434"/>
                </a:lnTo>
                <a:lnTo>
                  <a:pt x="5012578" y="2452412"/>
                </a:lnTo>
                <a:lnTo>
                  <a:pt x="5002083" y="2497336"/>
                </a:lnTo>
                <a:lnTo>
                  <a:pt x="4989973" y="2542200"/>
                </a:lnTo>
                <a:lnTo>
                  <a:pt x="4976145" y="2586999"/>
                </a:lnTo>
                <a:lnTo>
                  <a:pt x="4960500" y="2631729"/>
                </a:lnTo>
                <a:lnTo>
                  <a:pt x="4942662" y="2676602"/>
                </a:lnTo>
                <a:lnTo>
                  <a:pt x="4922869" y="2720337"/>
                </a:lnTo>
                <a:lnTo>
                  <a:pt x="4901193" y="2762935"/>
                </a:lnTo>
                <a:lnTo>
                  <a:pt x="4877706" y="2804398"/>
                </a:lnTo>
                <a:lnTo>
                  <a:pt x="4852482" y="2844728"/>
                </a:lnTo>
                <a:lnTo>
                  <a:pt x="4825592" y="2883927"/>
                </a:lnTo>
                <a:lnTo>
                  <a:pt x="4797109" y="2921996"/>
                </a:lnTo>
                <a:lnTo>
                  <a:pt x="4767106" y="2958937"/>
                </a:lnTo>
                <a:lnTo>
                  <a:pt x="4735654" y="2994752"/>
                </a:lnTo>
                <a:lnTo>
                  <a:pt x="4702826" y="3029443"/>
                </a:lnTo>
                <a:lnTo>
                  <a:pt x="4668695" y="3063010"/>
                </a:lnTo>
                <a:lnTo>
                  <a:pt x="4633333" y="3095458"/>
                </a:lnTo>
                <a:lnTo>
                  <a:pt x="4596812" y="3126786"/>
                </a:lnTo>
                <a:lnTo>
                  <a:pt x="4559205" y="3156996"/>
                </a:lnTo>
                <a:lnTo>
                  <a:pt x="4520584" y="3186091"/>
                </a:lnTo>
                <a:lnTo>
                  <a:pt x="4481022" y="3214072"/>
                </a:lnTo>
                <a:lnTo>
                  <a:pt x="4440591" y="3240941"/>
                </a:lnTo>
                <a:lnTo>
                  <a:pt x="4399363" y="3266700"/>
                </a:lnTo>
                <a:lnTo>
                  <a:pt x="4357411" y="3291350"/>
                </a:lnTo>
                <a:lnTo>
                  <a:pt x="4314807" y="3314893"/>
                </a:lnTo>
                <a:lnTo>
                  <a:pt x="4271625" y="3337331"/>
                </a:lnTo>
                <a:lnTo>
                  <a:pt x="4227935" y="3358666"/>
                </a:lnTo>
                <a:lnTo>
                  <a:pt x="4183810" y="3378899"/>
                </a:lnTo>
                <a:lnTo>
                  <a:pt x="4139324" y="3398032"/>
                </a:lnTo>
                <a:lnTo>
                  <a:pt x="4094548" y="3416067"/>
                </a:lnTo>
                <a:lnTo>
                  <a:pt x="4049555" y="3433006"/>
                </a:lnTo>
                <a:lnTo>
                  <a:pt x="4004417" y="3448850"/>
                </a:lnTo>
                <a:lnTo>
                  <a:pt x="3959206" y="3463601"/>
                </a:lnTo>
                <a:lnTo>
                  <a:pt x="3913995" y="3477261"/>
                </a:lnTo>
                <a:lnTo>
                  <a:pt x="3868857" y="3489832"/>
                </a:lnTo>
                <a:lnTo>
                  <a:pt x="3823864" y="3501315"/>
                </a:lnTo>
                <a:lnTo>
                  <a:pt x="3777926" y="3512144"/>
                </a:lnTo>
                <a:lnTo>
                  <a:pt x="3731850" y="3522513"/>
                </a:lnTo>
                <a:lnTo>
                  <a:pt x="3685644" y="3532443"/>
                </a:lnTo>
                <a:lnTo>
                  <a:pt x="3639317" y="3541959"/>
                </a:lnTo>
                <a:lnTo>
                  <a:pt x="3592878" y="3551083"/>
                </a:lnTo>
                <a:lnTo>
                  <a:pt x="3546335" y="3559839"/>
                </a:lnTo>
                <a:lnTo>
                  <a:pt x="3499697" y="3568249"/>
                </a:lnTo>
                <a:lnTo>
                  <a:pt x="3452972" y="3576337"/>
                </a:lnTo>
                <a:lnTo>
                  <a:pt x="3406169" y="3584125"/>
                </a:lnTo>
                <a:lnTo>
                  <a:pt x="3359296" y="3591637"/>
                </a:lnTo>
                <a:lnTo>
                  <a:pt x="3312363" y="3598896"/>
                </a:lnTo>
                <a:lnTo>
                  <a:pt x="3265377" y="3605925"/>
                </a:lnTo>
                <a:lnTo>
                  <a:pt x="3218347" y="3612747"/>
                </a:lnTo>
                <a:lnTo>
                  <a:pt x="3171282" y="3619385"/>
                </a:lnTo>
                <a:lnTo>
                  <a:pt x="3124190" y="3625863"/>
                </a:lnTo>
                <a:lnTo>
                  <a:pt x="3077080" y="3632202"/>
                </a:lnTo>
                <a:lnTo>
                  <a:pt x="3029961" y="3638427"/>
                </a:lnTo>
                <a:lnTo>
                  <a:pt x="2982841" y="3644561"/>
                </a:lnTo>
                <a:lnTo>
                  <a:pt x="2935728" y="3650626"/>
                </a:lnTo>
                <a:lnTo>
                  <a:pt x="2794521" y="3668641"/>
                </a:lnTo>
                <a:lnTo>
                  <a:pt x="2747525" y="3674663"/>
                </a:lnTo>
                <a:lnTo>
                  <a:pt x="2700579" y="3680732"/>
                </a:lnTo>
                <a:lnTo>
                  <a:pt x="2653692" y="3686871"/>
                </a:lnTo>
                <a:lnTo>
                  <a:pt x="2606873" y="3693103"/>
                </a:lnTo>
                <a:lnTo>
                  <a:pt x="2560130" y="3699451"/>
                </a:lnTo>
                <a:lnTo>
                  <a:pt x="2513471" y="3705939"/>
                </a:lnTo>
                <a:lnTo>
                  <a:pt x="2466906" y="3712589"/>
                </a:lnTo>
                <a:lnTo>
                  <a:pt x="2420444" y="3719425"/>
                </a:lnTo>
                <a:lnTo>
                  <a:pt x="2374091" y="3726469"/>
                </a:lnTo>
                <a:lnTo>
                  <a:pt x="2327858" y="3733745"/>
                </a:lnTo>
                <a:lnTo>
                  <a:pt x="2281752" y="3741275"/>
                </a:lnTo>
                <a:lnTo>
                  <a:pt x="2235783" y="3749084"/>
                </a:lnTo>
                <a:lnTo>
                  <a:pt x="2189958" y="3757193"/>
                </a:lnTo>
                <a:lnTo>
                  <a:pt x="2144287" y="3765626"/>
                </a:lnTo>
                <a:lnTo>
                  <a:pt x="2098777" y="3774407"/>
                </a:lnTo>
                <a:lnTo>
                  <a:pt x="2053439" y="3783557"/>
                </a:lnTo>
                <a:lnTo>
                  <a:pt x="2008279" y="3793101"/>
                </a:lnTo>
                <a:lnTo>
                  <a:pt x="1963307" y="3803061"/>
                </a:lnTo>
                <a:lnTo>
                  <a:pt x="1918531" y="3813461"/>
                </a:lnTo>
                <a:lnTo>
                  <a:pt x="1873960" y="3824323"/>
                </a:lnTo>
                <a:lnTo>
                  <a:pt x="1829603" y="3835671"/>
                </a:lnTo>
                <a:lnTo>
                  <a:pt x="1785467" y="3847527"/>
                </a:lnTo>
                <a:lnTo>
                  <a:pt x="1741562" y="3859915"/>
                </a:lnTo>
                <a:lnTo>
                  <a:pt x="1697896" y="3872858"/>
                </a:lnTo>
                <a:lnTo>
                  <a:pt x="1654478" y="3886379"/>
                </a:lnTo>
                <a:lnTo>
                  <a:pt x="1611316" y="3900501"/>
                </a:lnTo>
                <a:lnTo>
                  <a:pt x="1568419" y="3915247"/>
                </a:lnTo>
                <a:lnTo>
                  <a:pt x="1525796" y="3930641"/>
                </a:lnTo>
                <a:lnTo>
                  <a:pt x="1483454" y="3946704"/>
                </a:lnTo>
                <a:lnTo>
                  <a:pt x="1441403" y="3963461"/>
                </a:lnTo>
                <a:lnTo>
                  <a:pt x="1399651" y="3980935"/>
                </a:lnTo>
                <a:lnTo>
                  <a:pt x="1358207" y="3999148"/>
                </a:lnTo>
                <a:lnTo>
                  <a:pt x="1317079" y="4018123"/>
                </a:lnTo>
                <a:lnTo>
                  <a:pt x="1276276" y="4037884"/>
                </a:lnTo>
                <a:lnTo>
                  <a:pt x="1235807" y="4058455"/>
                </a:lnTo>
                <a:lnTo>
                  <a:pt x="1195679" y="4079856"/>
                </a:lnTo>
                <a:lnTo>
                  <a:pt x="1155902" y="4102113"/>
                </a:lnTo>
                <a:lnTo>
                  <a:pt x="1116484" y="4125248"/>
                </a:lnTo>
                <a:lnTo>
                  <a:pt x="1077434" y="4149285"/>
                </a:lnTo>
                <a:lnTo>
                  <a:pt x="1038761" y="4174245"/>
                </a:lnTo>
                <a:lnTo>
                  <a:pt x="1000472" y="4200153"/>
                </a:lnTo>
                <a:lnTo>
                  <a:pt x="962576" y="4227031"/>
                </a:lnTo>
                <a:lnTo>
                  <a:pt x="925083" y="4254902"/>
                </a:lnTo>
                <a:lnTo>
                  <a:pt x="888000" y="4283791"/>
                </a:lnTo>
                <a:lnTo>
                  <a:pt x="851337" y="4313718"/>
                </a:lnTo>
                <a:lnTo>
                  <a:pt x="815101" y="4344709"/>
                </a:lnTo>
                <a:lnTo>
                  <a:pt x="779302" y="4376785"/>
                </a:lnTo>
                <a:lnTo>
                  <a:pt x="743947" y="4409971"/>
                </a:lnTo>
                <a:lnTo>
                  <a:pt x="709046" y="4444288"/>
                </a:lnTo>
                <a:lnTo>
                  <a:pt x="674607" y="4479760"/>
                </a:lnTo>
                <a:lnTo>
                  <a:pt x="640639" y="4516411"/>
                </a:lnTo>
                <a:lnTo>
                  <a:pt x="607150" y="4554263"/>
                </a:lnTo>
                <a:lnTo>
                  <a:pt x="574148" y="4593339"/>
                </a:lnTo>
                <a:lnTo>
                  <a:pt x="541643" y="4633662"/>
                </a:lnTo>
                <a:lnTo>
                  <a:pt x="509643" y="4675256"/>
                </a:lnTo>
                <a:lnTo>
                  <a:pt x="480153" y="4715191"/>
                </a:lnTo>
                <a:lnTo>
                  <a:pt x="451445" y="4755590"/>
                </a:lnTo>
                <a:lnTo>
                  <a:pt x="423528" y="4796440"/>
                </a:lnTo>
                <a:lnTo>
                  <a:pt x="396412" y="4837729"/>
                </a:lnTo>
                <a:lnTo>
                  <a:pt x="370106" y="4879444"/>
                </a:lnTo>
                <a:lnTo>
                  <a:pt x="344619" y="4921572"/>
                </a:lnTo>
                <a:lnTo>
                  <a:pt x="319961" y="4964100"/>
                </a:lnTo>
                <a:lnTo>
                  <a:pt x="296141" y="5007017"/>
                </a:lnTo>
                <a:lnTo>
                  <a:pt x="273169" y="5050308"/>
                </a:lnTo>
                <a:lnTo>
                  <a:pt x="251052" y="5093963"/>
                </a:lnTo>
                <a:lnTo>
                  <a:pt x="229802" y="5137967"/>
                </a:lnTo>
                <a:lnTo>
                  <a:pt x="209426" y="5182308"/>
                </a:lnTo>
                <a:lnTo>
                  <a:pt x="189935" y="5226974"/>
                </a:lnTo>
                <a:lnTo>
                  <a:pt x="171338" y="5271951"/>
                </a:lnTo>
                <a:lnTo>
                  <a:pt x="153643" y="5317228"/>
                </a:lnTo>
                <a:lnTo>
                  <a:pt x="136861" y="5362791"/>
                </a:lnTo>
                <a:lnTo>
                  <a:pt x="121000" y="5408628"/>
                </a:lnTo>
                <a:lnTo>
                  <a:pt x="106071" y="5454726"/>
                </a:lnTo>
                <a:lnTo>
                  <a:pt x="92081" y="5501072"/>
                </a:lnTo>
                <a:lnTo>
                  <a:pt x="79041" y="5547654"/>
                </a:lnTo>
                <a:lnTo>
                  <a:pt x="66960" y="5594459"/>
                </a:lnTo>
                <a:lnTo>
                  <a:pt x="55846" y="5641474"/>
                </a:lnTo>
                <a:lnTo>
                  <a:pt x="45710" y="5688687"/>
                </a:lnTo>
                <a:lnTo>
                  <a:pt x="36561" y="5736084"/>
                </a:lnTo>
                <a:lnTo>
                  <a:pt x="28407" y="5783654"/>
                </a:lnTo>
                <a:lnTo>
                  <a:pt x="21259" y="5831384"/>
                </a:lnTo>
                <a:lnTo>
                  <a:pt x="15125" y="5879260"/>
                </a:lnTo>
                <a:lnTo>
                  <a:pt x="10015" y="5927271"/>
                </a:lnTo>
                <a:lnTo>
                  <a:pt x="5939" y="5975403"/>
                </a:lnTo>
                <a:lnTo>
                  <a:pt x="2904" y="6023644"/>
                </a:lnTo>
                <a:lnTo>
                  <a:pt x="921" y="6071981"/>
                </a:lnTo>
                <a:lnTo>
                  <a:pt x="0" y="6120401"/>
                </a:lnTo>
                <a:lnTo>
                  <a:pt x="148" y="6168893"/>
                </a:lnTo>
                <a:lnTo>
                  <a:pt x="1376" y="6217442"/>
                </a:lnTo>
                <a:lnTo>
                  <a:pt x="3693" y="6266037"/>
                </a:lnTo>
                <a:lnTo>
                  <a:pt x="7108" y="6314664"/>
                </a:lnTo>
                <a:lnTo>
                  <a:pt x="11630" y="6363311"/>
                </a:lnTo>
                <a:lnTo>
                  <a:pt x="17270" y="6411966"/>
                </a:lnTo>
                <a:lnTo>
                  <a:pt x="24035" y="6460616"/>
                </a:lnTo>
                <a:lnTo>
                  <a:pt x="31936" y="6509247"/>
                </a:lnTo>
                <a:lnTo>
                  <a:pt x="36823" y="6535504"/>
                </a:lnTo>
                <a:lnTo>
                  <a:pt x="5051050" y="6535504"/>
                </a:lnTo>
                <a:close/>
              </a:path>
              <a:path w="7691755" h="6536055">
                <a:moveTo>
                  <a:pt x="7691519" y="6535504"/>
                </a:moveTo>
                <a:lnTo>
                  <a:pt x="7691519" y="0"/>
                </a:lnTo>
                <a:lnTo>
                  <a:pt x="7648747" y="8115"/>
                </a:lnTo>
                <a:lnTo>
                  <a:pt x="7600093" y="16100"/>
                </a:lnTo>
                <a:lnTo>
                  <a:pt x="7551254" y="22957"/>
                </a:lnTo>
                <a:lnTo>
                  <a:pt x="7502251" y="28768"/>
                </a:lnTo>
                <a:lnTo>
                  <a:pt x="7453105" y="33612"/>
                </a:lnTo>
                <a:lnTo>
                  <a:pt x="7403836" y="37571"/>
                </a:lnTo>
                <a:lnTo>
                  <a:pt x="7354466" y="40724"/>
                </a:lnTo>
                <a:lnTo>
                  <a:pt x="7305016" y="43153"/>
                </a:lnTo>
                <a:lnTo>
                  <a:pt x="7255506" y="44938"/>
                </a:lnTo>
                <a:lnTo>
                  <a:pt x="7205957" y="46159"/>
                </a:lnTo>
                <a:lnTo>
                  <a:pt x="7156390" y="46897"/>
                </a:lnTo>
                <a:lnTo>
                  <a:pt x="7106826" y="47233"/>
                </a:lnTo>
                <a:lnTo>
                  <a:pt x="7057286" y="47246"/>
                </a:lnTo>
                <a:lnTo>
                  <a:pt x="7007791" y="47018"/>
                </a:lnTo>
                <a:lnTo>
                  <a:pt x="6958361" y="46629"/>
                </a:lnTo>
                <a:lnTo>
                  <a:pt x="6909018" y="46159"/>
                </a:lnTo>
                <a:lnTo>
                  <a:pt x="6859495" y="46109"/>
                </a:lnTo>
                <a:lnTo>
                  <a:pt x="6809978" y="46433"/>
                </a:lnTo>
                <a:lnTo>
                  <a:pt x="6760495" y="47174"/>
                </a:lnTo>
                <a:lnTo>
                  <a:pt x="6711075" y="48374"/>
                </a:lnTo>
                <a:lnTo>
                  <a:pt x="6661745" y="50075"/>
                </a:lnTo>
                <a:lnTo>
                  <a:pt x="6612535" y="52321"/>
                </a:lnTo>
                <a:lnTo>
                  <a:pt x="6563472" y="55153"/>
                </a:lnTo>
                <a:lnTo>
                  <a:pt x="6514586" y="58614"/>
                </a:lnTo>
                <a:lnTo>
                  <a:pt x="6465905" y="62748"/>
                </a:lnTo>
                <a:lnTo>
                  <a:pt x="6417457" y="67595"/>
                </a:lnTo>
                <a:lnTo>
                  <a:pt x="6369270" y="73199"/>
                </a:lnTo>
                <a:lnTo>
                  <a:pt x="6321373" y="79602"/>
                </a:lnTo>
                <a:lnTo>
                  <a:pt x="6273795" y="86847"/>
                </a:lnTo>
                <a:lnTo>
                  <a:pt x="6226564" y="94977"/>
                </a:lnTo>
                <a:lnTo>
                  <a:pt x="6179708" y="104033"/>
                </a:lnTo>
                <a:lnTo>
                  <a:pt x="6133256" y="114058"/>
                </a:lnTo>
                <a:lnTo>
                  <a:pt x="6087237" y="125095"/>
                </a:lnTo>
                <a:lnTo>
                  <a:pt x="6041678" y="137187"/>
                </a:lnTo>
                <a:lnTo>
                  <a:pt x="5996608" y="150375"/>
                </a:lnTo>
                <a:lnTo>
                  <a:pt x="5952056" y="164703"/>
                </a:lnTo>
                <a:lnTo>
                  <a:pt x="5908050" y="180212"/>
                </a:lnTo>
                <a:lnTo>
                  <a:pt x="5864619" y="196946"/>
                </a:lnTo>
                <a:lnTo>
                  <a:pt x="5821791" y="214947"/>
                </a:lnTo>
                <a:lnTo>
                  <a:pt x="5779594" y="234257"/>
                </a:lnTo>
                <a:lnTo>
                  <a:pt x="5738057" y="254919"/>
                </a:lnTo>
                <a:lnTo>
                  <a:pt x="5697208" y="276975"/>
                </a:lnTo>
                <a:lnTo>
                  <a:pt x="5657076" y="300469"/>
                </a:lnTo>
                <a:lnTo>
                  <a:pt x="5617690" y="325442"/>
                </a:lnTo>
                <a:lnTo>
                  <a:pt x="5579077" y="351936"/>
                </a:lnTo>
                <a:lnTo>
                  <a:pt x="5541266" y="379995"/>
                </a:lnTo>
                <a:lnTo>
                  <a:pt x="5504286" y="409662"/>
                </a:lnTo>
                <a:lnTo>
                  <a:pt x="5468164" y="440977"/>
                </a:lnTo>
                <a:lnTo>
                  <a:pt x="5432931" y="473985"/>
                </a:lnTo>
                <a:lnTo>
                  <a:pt x="5398613" y="508727"/>
                </a:lnTo>
                <a:lnTo>
                  <a:pt x="5365240" y="545246"/>
                </a:lnTo>
                <a:lnTo>
                  <a:pt x="5332839" y="583585"/>
                </a:lnTo>
                <a:lnTo>
                  <a:pt x="5301440" y="623786"/>
                </a:lnTo>
                <a:lnTo>
                  <a:pt x="5271070" y="665891"/>
                </a:lnTo>
                <a:lnTo>
                  <a:pt x="5241759" y="709943"/>
                </a:lnTo>
                <a:lnTo>
                  <a:pt x="5215246" y="753093"/>
                </a:lnTo>
                <a:lnTo>
                  <a:pt x="5191069" y="796387"/>
                </a:lnTo>
                <a:lnTo>
                  <a:pt x="5169126" y="839822"/>
                </a:lnTo>
                <a:lnTo>
                  <a:pt x="5149316" y="883391"/>
                </a:lnTo>
                <a:lnTo>
                  <a:pt x="5131537" y="927090"/>
                </a:lnTo>
                <a:lnTo>
                  <a:pt x="5115690" y="970912"/>
                </a:lnTo>
                <a:lnTo>
                  <a:pt x="5101671" y="1014854"/>
                </a:lnTo>
                <a:lnTo>
                  <a:pt x="5089380" y="1058910"/>
                </a:lnTo>
                <a:lnTo>
                  <a:pt x="5078715" y="1103074"/>
                </a:lnTo>
                <a:lnTo>
                  <a:pt x="5069576" y="1147342"/>
                </a:lnTo>
                <a:lnTo>
                  <a:pt x="5061860" y="1191707"/>
                </a:lnTo>
                <a:lnTo>
                  <a:pt x="5055467" y="1236165"/>
                </a:lnTo>
                <a:lnTo>
                  <a:pt x="5050296" y="1280711"/>
                </a:lnTo>
                <a:lnTo>
                  <a:pt x="5046244" y="1325339"/>
                </a:lnTo>
                <a:lnTo>
                  <a:pt x="5043211" y="1370044"/>
                </a:lnTo>
                <a:lnTo>
                  <a:pt x="5041095" y="1414821"/>
                </a:lnTo>
                <a:lnTo>
                  <a:pt x="5039795" y="1459664"/>
                </a:lnTo>
                <a:lnTo>
                  <a:pt x="5039209" y="1504568"/>
                </a:lnTo>
                <a:lnTo>
                  <a:pt x="5039237" y="1549529"/>
                </a:lnTo>
                <a:lnTo>
                  <a:pt x="5040728" y="1639597"/>
                </a:lnTo>
                <a:lnTo>
                  <a:pt x="5049384" y="1910598"/>
                </a:lnTo>
                <a:lnTo>
                  <a:pt x="5050962" y="2001058"/>
                </a:lnTo>
                <a:lnTo>
                  <a:pt x="5051050" y="6535504"/>
                </a:lnTo>
                <a:lnTo>
                  <a:pt x="7691519" y="6535504"/>
                </a:lnTo>
                <a:close/>
              </a:path>
            </a:pathLst>
          </a:custGeom>
          <a:solidFill>
            <a:srgbClr val="3A6266"/>
          </a:solidFill>
        </p:spPr>
        <p:txBody>
          <a:bodyPr wrap="square" lIns="0" tIns="0" rIns="0" bIns="0" rtlCol="0"/>
          <a:lstStyle/>
          <a:p>
            <a:endParaRPr/>
          </a:p>
        </p:txBody>
      </p:sp>
      <p:sp>
        <p:nvSpPr>
          <p:cNvPr id="18" name="bg object 18"/>
          <p:cNvSpPr/>
          <p:nvPr/>
        </p:nvSpPr>
        <p:spPr>
          <a:xfrm>
            <a:off x="0" y="3751499"/>
            <a:ext cx="7691755" cy="6536055"/>
          </a:xfrm>
          <a:custGeom>
            <a:avLst/>
            <a:gdLst/>
            <a:ahLst/>
            <a:cxnLst/>
            <a:rect l="l" t="t" r="r" b="b"/>
            <a:pathLst>
              <a:path w="7691755" h="6536055">
                <a:moveTo>
                  <a:pt x="2640439" y="6535499"/>
                </a:moveTo>
                <a:lnTo>
                  <a:pt x="2640439" y="2046282"/>
                </a:lnTo>
                <a:lnTo>
                  <a:pt x="2640953" y="2091505"/>
                </a:lnTo>
                <a:lnTo>
                  <a:pt x="2642171" y="2136716"/>
                </a:lnTo>
                <a:lnTo>
                  <a:pt x="2644194" y="2181909"/>
                </a:lnTo>
                <a:lnTo>
                  <a:pt x="2647124" y="2227080"/>
                </a:lnTo>
                <a:lnTo>
                  <a:pt x="2651061" y="2272222"/>
                </a:lnTo>
                <a:lnTo>
                  <a:pt x="2656107" y="2317331"/>
                </a:lnTo>
                <a:lnTo>
                  <a:pt x="2662363" y="2362402"/>
                </a:lnTo>
                <a:lnTo>
                  <a:pt x="2669931" y="2407429"/>
                </a:lnTo>
                <a:lnTo>
                  <a:pt x="2678911" y="2452407"/>
                </a:lnTo>
                <a:lnTo>
                  <a:pt x="2689406" y="2497330"/>
                </a:lnTo>
                <a:lnTo>
                  <a:pt x="2701517" y="2542195"/>
                </a:lnTo>
                <a:lnTo>
                  <a:pt x="2715344" y="2586994"/>
                </a:lnTo>
                <a:lnTo>
                  <a:pt x="2730989" y="2631723"/>
                </a:lnTo>
                <a:lnTo>
                  <a:pt x="2748827" y="2676597"/>
                </a:lnTo>
                <a:lnTo>
                  <a:pt x="2768621" y="2720331"/>
                </a:lnTo>
                <a:lnTo>
                  <a:pt x="2790297" y="2762929"/>
                </a:lnTo>
                <a:lnTo>
                  <a:pt x="2813783" y="2804392"/>
                </a:lnTo>
                <a:lnTo>
                  <a:pt x="2839007" y="2844723"/>
                </a:lnTo>
                <a:lnTo>
                  <a:pt x="2865897" y="2883921"/>
                </a:lnTo>
                <a:lnTo>
                  <a:pt x="2894380" y="2921990"/>
                </a:lnTo>
                <a:lnTo>
                  <a:pt x="2924383" y="2958931"/>
                </a:lnTo>
                <a:lnTo>
                  <a:pt x="2955835" y="2994746"/>
                </a:lnTo>
                <a:lnTo>
                  <a:pt x="2988663" y="3029437"/>
                </a:lnTo>
                <a:lnTo>
                  <a:pt x="3022794" y="3063005"/>
                </a:lnTo>
                <a:lnTo>
                  <a:pt x="3058156" y="3095452"/>
                </a:lnTo>
                <a:lnTo>
                  <a:pt x="3094677" y="3126780"/>
                </a:lnTo>
                <a:lnTo>
                  <a:pt x="3132284" y="3156991"/>
                </a:lnTo>
                <a:lnTo>
                  <a:pt x="3170905" y="3186086"/>
                </a:lnTo>
                <a:lnTo>
                  <a:pt x="3210467" y="3214067"/>
                </a:lnTo>
                <a:lnTo>
                  <a:pt x="3250898" y="3240936"/>
                </a:lnTo>
                <a:lnTo>
                  <a:pt x="3292126" y="3266694"/>
                </a:lnTo>
                <a:lnTo>
                  <a:pt x="3334078" y="3291344"/>
                </a:lnTo>
                <a:lnTo>
                  <a:pt x="3376682" y="3314888"/>
                </a:lnTo>
                <a:lnTo>
                  <a:pt x="3419865" y="3337326"/>
                </a:lnTo>
                <a:lnTo>
                  <a:pt x="3463555" y="3358660"/>
                </a:lnTo>
                <a:lnTo>
                  <a:pt x="3507679" y="3378893"/>
                </a:lnTo>
                <a:lnTo>
                  <a:pt x="3552165" y="3398026"/>
                </a:lnTo>
                <a:lnTo>
                  <a:pt x="3596941" y="3416061"/>
                </a:lnTo>
                <a:lnTo>
                  <a:pt x="3641935" y="3433000"/>
                </a:lnTo>
                <a:lnTo>
                  <a:pt x="3687073" y="3448844"/>
                </a:lnTo>
                <a:lnTo>
                  <a:pt x="3732283" y="3463596"/>
                </a:lnTo>
                <a:lnTo>
                  <a:pt x="3777494" y="3477256"/>
                </a:lnTo>
                <a:lnTo>
                  <a:pt x="3822632" y="3489826"/>
                </a:lnTo>
                <a:lnTo>
                  <a:pt x="3867625" y="3501310"/>
                </a:lnTo>
                <a:lnTo>
                  <a:pt x="3913563" y="3512139"/>
                </a:lnTo>
                <a:lnTo>
                  <a:pt x="3959639" y="3522507"/>
                </a:lnTo>
                <a:lnTo>
                  <a:pt x="4005845" y="3532438"/>
                </a:lnTo>
                <a:lnTo>
                  <a:pt x="4052172" y="3541954"/>
                </a:lnTo>
                <a:lnTo>
                  <a:pt x="4098611" y="3551078"/>
                </a:lnTo>
                <a:lnTo>
                  <a:pt x="4145154" y="3559833"/>
                </a:lnTo>
                <a:lnTo>
                  <a:pt x="4191792" y="3568244"/>
                </a:lnTo>
                <a:lnTo>
                  <a:pt x="4238517" y="3576331"/>
                </a:lnTo>
                <a:lnTo>
                  <a:pt x="4285320" y="3584120"/>
                </a:lnTo>
                <a:lnTo>
                  <a:pt x="4332193" y="3591632"/>
                </a:lnTo>
                <a:lnTo>
                  <a:pt x="4379126" y="3598891"/>
                </a:lnTo>
                <a:lnTo>
                  <a:pt x="4426112" y="3605920"/>
                </a:lnTo>
                <a:lnTo>
                  <a:pt x="4473142" y="3612742"/>
                </a:lnTo>
                <a:lnTo>
                  <a:pt x="4520207" y="3619380"/>
                </a:lnTo>
                <a:lnTo>
                  <a:pt x="4567299" y="3625857"/>
                </a:lnTo>
                <a:lnTo>
                  <a:pt x="4614409" y="3632197"/>
                </a:lnTo>
                <a:lnTo>
                  <a:pt x="4661528" y="3638422"/>
                </a:lnTo>
                <a:lnTo>
                  <a:pt x="4708649" y="3644555"/>
                </a:lnTo>
                <a:lnTo>
                  <a:pt x="4755761" y="3650620"/>
                </a:lnTo>
                <a:lnTo>
                  <a:pt x="4896968" y="3668635"/>
                </a:lnTo>
                <a:lnTo>
                  <a:pt x="4943964" y="3674657"/>
                </a:lnTo>
                <a:lnTo>
                  <a:pt x="4990910" y="3680726"/>
                </a:lnTo>
                <a:lnTo>
                  <a:pt x="5037797" y="3686865"/>
                </a:lnTo>
                <a:lnTo>
                  <a:pt x="5084616" y="3693097"/>
                </a:lnTo>
                <a:lnTo>
                  <a:pt x="5131360" y="3699446"/>
                </a:lnTo>
                <a:lnTo>
                  <a:pt x="5178018" y="3705933"/>
                </a:lnTo>
                <a:lnTo>
                  <a:pt x="5224583" y="3712584"/>
                </a:lnTo>
                <a:lnTo>
                  <a:pt x="5271046" y="3719419"/>
                </a:lnTo>
                <a:lnTo>
                  <a:pt x="5317398" y="3726463"/>
                </a:lnTo>
                <a:lnTo>
                  <a:pt x="5363631" y="3733739"/>
                </a:lnTo>
                <a:lnTo>
                  <a:pt x="5409737" y="3741270"/>
                </a:lnTo>
                <a:lnTo>
                  <a:pt x="5455707" y="3749078"/>
                </a:lnTo>
                <a:lnTo>
                  <a:pt x="5501531" y="3757187"/>
                </a:lnTo>
                <a:lnTo>
                  <a:pt x="5547203" y="3765621"/>
                </a:lnTo>
                <a:lnTo>
                  <a:pt x="5592712" y="3774401"/>
                </a:lnTo>
                <a:lnTo>
                  <a:pt x="5638051" y="3783552"/>
                </a:lnTo>
                <a:lnTo>
                  <a:pt x="5683210" y="3793096"/>
                </a:lnTo>
                <a:lnTo>
                  <a:pt x="5728182" y="3803056"/>
                </a:lnTo>
                <a:lnTo>
                  <a:pt x="5772958" y="3813455"/>
                </a:lnTo>
                <a:lnTo>
                  <a:pt x="5817529" y="3824317"/>
                </a:lnTo>
                <a:lnTo>
                  <a:pt x="5861886" y="3835665"/>
                </a:lnTo>
                <a:lnTo>
                  <a:pt x="5906022" y="3847522"/>
                </a:lnTo>
                <a:lnTo>
                  <a:pt x="5949927" y="3859910"/>
                </a:lnTo>
                <a:lnTo>
                  <a:pt x="5993593" y="3872853"/>
                </a:lnTo>
                <a:lnTo>
                  <a:pt x="6037011" y="3886374"/>
                </a:lnTo>
                <a:lnTo>
                  <a:pt x="6080173" y="3900496"/>
                </a:lnTo>
                <a:lnTo>
                  <a:pt x="6123070" y="3915242"/>
                </a:lnTo>
                <a:lnTo>
                  <a:pt x="6165693" y="3930635"/>
                </a:lnTo>
                <a:lnTo>
                  <a:pt x="6208035" y="3946699"/>
                </a:lnTo>
                <a:lnTo>
                  <a:pt x="6250086" y="3963456"/>
                </a:lnTo>
                <a:lnTo>
                  <a:pt x="6291838" y="3980929"/>
                </a:lnTo>
                <a:lnTo>
                  <a:pt x="6333282" y="3999142"/>
                </a:lnTo>
                <a:lnTo>
                  <a:pt x="6374410" y="4018118"/>
                </a:lnTo>
                <a:lnTo>
                  <a:pt x="6415213" y="4037879"/>
                </a:lnTo>
                <a:lnTo>
                  <a:pt x="6455683" y="4058449"/>
                </a:lnTo>
                <a:lnTo>
                  <a:pt x="6495810" y="4079851"/>
                </a:lnTo>
                <a:lnTo>
                  <a:pt x="6535587" y="4102108"/>
                </a:lnTo>
                <a:lnTo>
                  <a:pt x="6575005" y="4125243"/>
                </a:lnTo>
                <a:lnTo>
                  <a:pt x="6614055" y="4149279"/>
                </a:lnTo>
                <a:lnTo>
                  <a:pt x="6652729" y="4174239"/>
                </a:lnTo>
                <a:lnTo>
                  <a:pt x="6691017" y="4200147"/>
                </a:lnTo>
                <a:lnTo>
                  <a:pt x="6728913" y="4227025"/>
                </a:lnTo>
                <a:lnTo>
                  <a:pt x="6766406" y="4254897"/>
                </a:lnTo>
                <a:lnTo>
                  <a:pt x="6803489" y="4283785"/>
                </a:lnTo>
                <a:lnTo>
                  <a:pt x="6840152" y="4313713"/>
                </a:lnTo>
                <a:lnTo>
                  <a:pt x="6876388" y="4344703"/>
                </a:lnTo>
                <a:lnTo>
                  <a:pt x="6912187" y="4376780"/>
                </a:lnTo>
                <a:lnTo>
                  <a:pt x="6947542" y="4409965"/>
                </a:lnTo>
                <a:lnTo>
                  <a:pt x="6982443" y="4444282"/>
                </a:lnTo>
                <a:lnTo>
                  <a:pt x="7016882" y="4479755"/>
                </a:lnTo>
                <a:lnTo>
                  <a:pt x="7050850" y="4516405"/>
                </a:lnTo>
                <a:lnTo>
                  <a:pt x="7084340" y="4554257"/>
                </a:lnTo>
                <a:lnTo>
                  <a:pt x="7117341" y="4593333"/>
                </a:lnTo>
                <a:lnTo>
                  <a:pt x="7149846" y="4633657"/>
                </a:lnTo>
                <a:lnTo>
                  <a:pt x="7181846" y="4675251"/>
                </a:lnTo>
                <a:lnTo>
                  <a:pt x="7211336" y="4715186"/>
                </a:lnTo>
                <a:lnTo>
                  <a:pt x="7240044" y="4755584"/>
                </a:lnTo>
                <a:lnTo>
                  <a:pt x="7267961" y="4796435"/>
                </a:lnTo>
                <a:lnTo>
                  <a:pt x="7295077" y="4837723"/>
                </a:lnTo>
                <a:lnTo>
                  <a:pt x="7321383" y="4879438"/>
                </a:lnTo>
                <a:lnTo>
                  <a:pt x="7346870" y="4921566"/>
                </a:lnTo>
                <a:lnTo>
                  <a:pt x="7371528" y="4964095"/>
                </a:lnTo>
                <a:lnTo>
                  <a:pt x="7395348" y="5007011"/>
                </a:lnTo>
                <a:lnTo>
                  <a:pt x="7418321" y="5050303"/>
                </a:lnTo>
                <a:lnTo>
                  <a:pt x="7440437" y="5093957"/>
                </a:lnTo>
                <a:lnTo>
                  <a:pt x="7461688" y="5137961"/>
                </a:lnTo>
                <a:lnTo>
                  <a:pt x="7482063" y="5182303"/>
                </a:lnTo>
                <a:lnTo>
                  <a:pt x="7501554" y="5226968"/>
                </a:lnTo>
                <a:lnTo>
                  <a:pt x="7520152" y="5271946"/>
                </a:lnTo>
                <a:lnTo>
                  <a:pt x="7537846" y="5317222"/>
                </a:lnTo>
                <a:lnTo>
                  <a:pt x="7554628" y="5362786"/>
                </a:lnTo>
                <a:lnTo>
                  <a:pt x="7570489" y="5408622"/>
                </a:lnTo>
                <a:lnTo>
                  <a:pt x="7585418" y="5454720"/>
                </a:lnTo>
                <a:lnTo>
                  <a:pt x="7599408" y="5501066"/>
                </a:lnTo>
                <a:lnTo>
                  <a:pt x="7612448" y="5547648"/>
                </a:lnTo>
                <a:lnTo>
                  <a:pt x="7624530" y="5594453"/>
                </a:lnTo>
                <a:lnTo>
                  <a:pt x="7635643" y="5641468"/>
                </a:lnTo>
                <a:lnTo>
                  <a:pt x="7645779" y="5688681"/>
                </a:lnTo>
                <a:lnTo>
                  <a:pt x="7654928" y="5736079"/>
                </a:lnTo>
                <a:lnTo>
                  <a:pt x="7663082" y="5783649"/>
                </a:lnTo>
                <a:lnTo>
                  <a:pt x="7670230" y="5831378"/>
                </a:lnTo>
                <a:lnTo>
                  <a:pt x="7676364" y="5879255"/>
                </a:lnTo>
                <a:lnTo>
                  <a:pt x="7681474" y="5927265"/>
                </a:lnTo>
                <a:lnTo>
                  <a:pt x="7685551" y="5975398"/>
                </a:lnTo>
                <a:lnTo>
                  <a:pt x="7688585" y="6023638"/>
                </a:lnTo>
                <a:lnTo>
                  <a:pt x="7690568" y="6071975"/>
                </a:lnTo>
                <a:lnTo>
                  <a:pt x="7691490" y="6120396"/>
                </a:lnTo>
                <a:lnTo>
                  <a:pt x="7691341" y="6168887"/>
                </a:lnTo>
                <a:lnTo>
                  <a:pt x="7690113" y="6217436"/>
                </a:lnTo>
                <a:lnTo>
                  <a:pt x="7687796" y="6266031"/>
                </a:lnTo>
                <a:lnTo>
                  <a:pt x="7684381" y="6314659"/>
                </a:lnTo>
                <a:lnTo>
                  <a:pt x="7679859" y="6363306"/>
                </a:lnTo>
                <a:lnTo>
                  <a:pt x="7674219" y="6411961"/>
                </a:lnTo>
                <a:lnTo>
                  <a:pt x="7667454" y="6460610"/>
                </a:lnTo>
                <a:lnTo>
                  <a:pt x="7659554" y="6509241"/>
                </a:lnTo>
                <a:lnTo>
                  <a:pt x="7654667" y="6535499"/>
                </a:lnTo>
                <a:lnTo>
                  <a:pt x="2640439" y="6535499"/>
                </a:lnTo>
                <a:close/>
              </a:path>
              <a:path w="7691755" h="6536055">
                <a:moveTo>
                  <a:pt x="0" y="6535499"/>
                </a:moveTo>
                <a:lnTo>
                  <a:pt x="0" y="0"/>
                </a:lnTo>
                <a:lnTo>
                  <a:pt x="42742" y="8109"/>
                </a:lnTo>
                <a:lnTo>
                  <a:pt x="91396" y="16094"/>
                </a:lnTo>
                <a:lnTo>
                  <a:pt x="140235" y="22951"/>
                </a:lnTo>
                <a:lnTo>
                  <a:pt x="189238" y="28762"/>
                </a:lnTo>
                <a:lnTo>
                  <a:pt x="238385" y="33607"/>
                </a:lnTo>
                <a:lnTo>
                  <a:pt x="287653" y="37565"/>
                </a:lnTo>
                <a:lnTo>
                  <a:pt x="337023" y="40719"/>
                </a:lnTo>
                <a:lnTo>
                  <a:pt x="386474" y="43148"/>
                </a:lnTo>
                <a:lnTo>
                  <a:pt x="435984" y="44933"/>
                </a:lnTo>
                <a:lnTo>
                  <a:pt x="485533" y="46154"/>
                </a:lnTo>
                <a:lnTo>
                  <a:pt x="535099" y="46892"/>
                </a:lnTo>
                <a:lnTo>
                  <a:pt x="584663" y="47227"/>
                </a:lnTo>
                <a:lnTo>
                  <a:pt x="634203" y="47241"/>
                </a:lnTo>
                <a:lnTo>
                  <a:pt x="683698" y="47013"/>
                </a:lnTo>
                <a:lnTo>
                  <a:pt x="733128" y="46623"/>
                </a:lnTo>
                <a:lnTo>
                  <a:pt x="782471" y="46154"/>
                </a:lnTo>
                <a:lnTo>
                  <a:pt x="831994" y="46104"/>
                </a:lnTo>
                <a:lnTo>
                  <a:pt x="881511" y="46428"/>
                </a:lnTo>
                <a:lnTo>
                  <a:pt x="930994" y="47168"/>
                </a:lnTo>
                <a:lnTo>
                  <a:pt x="980414" y="48368"/>
                </a:lnTo>
                <a:lnTo>
                  <a:pt x="1029744" y="50070"/>
                </a:lnTo>
                <a:lnTo>
                  <a:pt x="1078954" y="52315"/>
                </a:lnTo>
                <a:lnTo>
                  <a:pt x="1128017" y="55147"/>
                </a:lnTo>
                <a:lnTo>
                  <a:pt x="1176903" y="58609"/>
                </a:lnTo>
                <a:lnTo>
                  <a:pt x="1225584" y="62742"/>
                </a:lnTo>
                <a:lnTo>
                  <a:pt x="1274033" y="67589"/>
                </a:lnTo>
                <a:lnTo>
                  <a:pt x="1322219" y="73193"/>
                </a:lnTo>
                <a:lnTo>
                  <a:pt x="1370116" y="79597"/>
                </a:lnTo>
                <a:lnTo>
                  <a:pt x="1417694" y="86842"/>
                </a:lnTo>
                <a:lnTo>
                  <a:pt x="1464925" y="94971"/>
                </a:lnTo>
                <a:lnTo>
                  <a:pt x="1511781" y="104027"/>
                </a:lnTo>
                <a:lnTo>
                  <a:pt x="1558233" y="114053"/>
                </a:lnTo>
                <a:lnTo>
                  <a:pt x="1604253" y="125090"/>
                </a:lnTo>
                <a:lnTo>
                  <a:pt x="1649811" y="137181"/>
                </a:lnTo>
                <a:lnTo>
                  <a:pt x="1694881" y="150370"/>
                </a:lnTo>
                <a:lnTo>
                  <a:pt x="1739433" y="164697"/>
                </a:lnTo>
                <a:lnTo>
                  <a:pt x="1783439" y="180207"/>
                </a:lnTo>
                <a:lnTo>
                  <a:pt x="1826870" y="196941"/>
                </a:lnTo>
                <a:lnTo>
                  <a:pt x="1869699" y="214941"/>
                </a:lnTo>
                <a:lnTo>
                  <a:pt x="1911895" y="234251"/>
                </a:lnTo>
                <a:lnTo>
                  <a:pt x="1953432" y="254913"/>
                </a:lnTo>
                <a:lnTo>
                  <a:pt x="1994281" y="276970"/>
                </a:lnTo>
                <a:lnTo>
                  <a:pt x="2034413" y="300463"/>
                </a:lnTo>
                <a:lnTo>
                  <a:pt x="2073800" y="325436"/>
                </a:lnTo>
                <a:lnTo>
                  <a:pt x="2112413" y="351931"/>
                </a:lnTo>
                <a:lnTo>
                  <a:pt x="2150223" y="379990"/>
                </a:lnTo>
                <a:lnTo>
                  <a:pt x="2187204" y="409656"/>
                </a:lnTo>
                <a:lnTo>
                  <a:pt x="2223325" y="440972"/>
                </a:lnTo>
                <a:lnTo>
                  <a:pt x="2258558" y="473979"/>
                </a:lnTo>
                <a:lnTo>
                  <a:pt x="2292876" y="508722"/>
                </a:lnTo>
                <a:lnTo>
                  <a:pt x="2326249" y="545241"/>
                </a:lnTo>
                <a:lnTo>
                  <a:pt x="2358650" y="583579"/>
                </a:lnTo>
                <a:lnTo>
                  <a:pt x="2390049" y="623780"/>
                </a:lnTo>
                <a:lnTo>
                  <a:pt x="2420419" y="665886"/>
                </a:lnTo>
                <a:lnTo>
                  <a:pt x="2449730" y="709938"/>
                </a:lnTo>
                <a:lnTo>
                  <a:pt x="2476243" y="753087"/>
                </a:lnTo>
                <a:lnTo>
                  <a:pt x="2500420" y="796382"/>
                </a:lnTo>
                <a:lnTo>
                  <a:pt x="2522363" y="839816"/>
                </a:lnTo>
                <a:lnTo>
                  <a:pt x="2542173" y="883385"/>
                </a:lnTo>
                <a:lnTo>
                  <a:pt x="2559952" y="927084"/>
                </a:lnTo>
                <a:lnTo>
                  <a:pt x="2575800" y="970907"/>
                </a:lnTo>
                <a:lnTo>
                  <a:pt x="2589818" y="1014849"/>
                </a:lnTo>
                <a:lnTo>
                  <a:pt x="2602109" y="1058905"/>
                </a:lnTo>
                <a:lnTo>
                  <a:pt x="2612774" y="1103069"/>
                </a:lnTo>
                <a:lnTo>
                  <a:pt x="2621913" y="1147336"/>
                </a:lnTo>
                <a:lnTo>
                  <a:pt x="2629629" y="1191702"/>
                </a:lnTo>
                <a:lnTo>
                  <a:pt x="2636022" y="1236160"/>
                </a:lnTo>
                <a:lnTo>
                  <a:pt x="2641194" y="1280706"/>
                </a:lnTo>
                <a:lnTo>
                  <a:pt x="2645245" y="1325334"/>
                </a:lnTo>
                <a:lnTo>
                  <a:pt x="2648279" y="1370038"/>
                </a:lnTo>
                <a:lnTo>
                  <a:pt x="2650395" y="1414815"/>
                </a:lnTo>
                <a:lnTo>
                  <a:pt x="2651695" y="1459658"/>
                </a:lnTo>
                <a:lnTo>
                  <a:pt x="2652280" y="1504563"/>
                </a:lnTo>
                <a:lnTo>
                  <a:pt x="2652252" y="1549523"/>
                </a:lnTo>
                <a:lnTo>
                  <a:pt x="2650761" y="1639591"/>
                </a:lnTo>
                <a:lnTo>
                  <a:pt x="2642105" y="1910593"/>
                </a:lnTo>
                <a:lnTo>
                  <a:pt x="2640527" y="2001052"/>
                </a:lnTo>
                <a:lnTo>
                  <a:pt x="2640439" y="6535499"/>
                </a:lnTo>
                <a:lnTo>
                  <a:pt x="0" y="6535499"/>
                </a:lnTo>
                <a:close/>
              </a:path>
            </a:pathLst>
          </a:custGeom>
          <a:solidFill>
            <a:srgbClr val="3A6266"/>
          </a:solidFill>
        </p:spPr>
        <p:txBody>
          <a:bodyPr wrap="square" lIns="0" tIns="0" rIns="0" bIns="0" rtlCol="0"/>
          <a:lstStyle/>
          <a:p>
            <a:endParaRPr/>
          </a:p>
        </p:txBody>
      </p:sp>
      <p:sp>
        <p:nvSpPr>
          <p:cNvPr id="19" name="bg object 19"/>
          <p:cNvSpPr/>
          <p:nvPr/>
        </p:nvSpPr>
        <p:spPr>
          <a:xfrm>
            <a:off x="3597158" y="2235524"/>
            <a:ext cx="11096609" cy="8051465"/>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200" b="1" i="0">
                <a:solidFill>
                  <a:srgbClr val="3A626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CCF1A6"/>
          </a:solidFill>
        </p:spPr>
        <p:txBody>
          <a:bodyPr wrap="square" lIns="0" tIns="0" rIns="0" bIns="0" rtlCol="0"/>
          <a:lstStyle/>
          <a:p>
            <a:endParaRPr/>
          </a:p>
        </p:txBody>
      </p:sp>
      <p:sp>
        <p:nvSpPr>
          <p:cNvPr id="2" name="Holder 2"/>
          <p:cNvSpPr>
            <a:spLocks noGrp="1"/>
          </p:cNvSpPr>
          <p:nvPr>
            <p:ph type="title"/>
          </p:nvPr>
        </p:nvSpPr>
        <p:spPr>
          <a:xfrm>
            <a:off x="386000" y="-17695"/>
            <a:ext cx="17515998" cy="2139950"/>
          </a:xfrm>
          <a:prstGeom prst="rect">
            <a:avLst/>
          </a:prstGeom>
        </p:spPr>
        <p:txBody>
          <a:bodyPr wrap="square" lIns="0" tIns="0" rIns="0" bIns="0">
            <a:spAutoFit/>
          </a:bodyPr>
          <a:lstStyle>
            <a:lvl1pPr>
              <a:defRPr sz="4200" b="1" i="0">
                <a:solidFill>
                  <a:srgbClr val="3A6266"/>
                </a:solidFill>
                <a:latin typeface="Arial"/>
                <a:cs typeface="Arial"/>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3751499"/>
            <a:ext cx="7691755" cy="6536055"/>
          </a:xfrm>
          <a:custGeom>
            <a:avLst/>
            <a:gdLst/>
            <a:ahLst/>
            <a:cxnLst/>
            <a:rect l="l" t="t" r="r" b="b"/>
            <a:pathLst>
              <a:path w="7691755" h="6536055">
                <a:moveTo>
                  <a:pt x="2640439" y="6535499"/>
                </a:moveTo>
                <a:lnTo>
                  <a:pt x="2640439" y="2046282"/>
                </a:lnTo>
                <a:lnTo>
                  <a:pt x="2640953" y="2091505"/>
                </a:lnTo>
                <a:lnTo>
                  <a:pt x="2642171" y="2136716"/>
                </a:lnTo>
                <a:lnTo>
                  <a:pt x="2644194" y="2181909"/>
                </a:lnTo>
                <a:lnTo>
                  <a:pt x="2647124" y="2227080"/>
                </a:lnTo>
                <a:lnTo>
                  <a:pt x="2651061" y="2272222"/>
                </a:lnTo>
                <a:lnTo>
                  <a:pt x="2656107" y="2317331"/>
                </a:lnTo>
                <a:lnTo>
                  <a:pt x="2662363" y="2362402"/>
                </a:lnTo>
                <a:lnTo>
                  <a:pt x="2669931" y="2407429"/>
                </a:lnTo>
                <a:lnTo>
                  <a:pt x="2678911" y="2452407"/>
                </a:lnTo>
                <a:lnTo>
                  <a:pt x="2689406" y="2497330"/>
                </a:lnTo>
                <a:lnTo>
                  <a:pt x="2701517" y="2542195"/>
                </a:lnTo>
                <a:lnTo>
                  <a:pt x="2715344" y="2586994"/>
                </a:lnTo>
                <a:lnTo>
                  <a:pt x="2730989" y="2631723"/>
                </a:lnTo>
                <a:lnTo>
                  <a:pt x="2748827" y="2676597"/>
                </a:lnTo>
                <a:lnTo>
                  <a:pt x="2768621" y="2720331"/>
                </a:lnTo>
                <a:lnTo>
                  <a:pt x="2790297" y="2762929"/>
                </a:lnTo>
                <a:lnTo>
                  <a:pt x="2813783" y="2804392"/>
                </a:lnTo>
                <a:lnTo>
                  <a:pt x="2839007" y="2844723"/>
                </a:lnTo>
                <a:lnTo>
                  <a:pt x="2865897" y="2883921"/>
                </a:lnTo>
                <a:lnTo>
                  <a:pt x="2894380" y="2921990"/>
                </a:lnTo>
                <a:lnTo>
                  <a:pt x="2924383" y="2958931"/>
                </a:lnTo>
                <a:lnTo>
                  <a:pt x="2955835" y="2994746"/>
                </a:lnTo>
                <a:lnTo>
                  <a:pt x="2988663" y="3029437"/>
                </a:lnTo>
                <a:lnTo>
                  <a:pt x="3022794" y="3063005"/>
                </a:lnTo>
                <a:lnTo>
                  <a:pt x="3058156" y="3095452"/>
                </a:lnTo>
                <a:lnTo>
                  <a:pt x="3094677" y="3126780"/>
                </a:lnTo>
                <a:lnTo>
                  <a:pt x="3132284" y="3156991"/>
                </a:lnTo>
                <a:lnTo>
                  <a:pt x="3170905" y="3186086"/>
                </a:lnTo>
                <a:lnTo>
                  <a:pt x="3210467" y="3214067"/>
                </a:lnTo>
                <a:lnTo>
                  <a:pt x="3250898" y="3240936"/>
                </a:lnTo>
                <a:lnTo>
                  <a:pt x="3292126" y="3266694"/>
                </a:lnTo>
                <a:lnTo>
                  <a:pt x="3334078" y="3291344"/>
                </a:lnTo>
                <a:lnTo>
                  <a:pt x="3376682" y="3314888"/>
                </a:lnTo>
                <a:lnTo>
                  <a:pt x="3419865" y="3337326"/>
                </a:lnTo>
                <a:lnTo>
                  <a:pt x="3463555" y="3358660"/>
                </a:lnTo>
                <a:lnTo>
                  <a:pt x="3507679" y="3378893"/>
                </a:lnTo>
                <a:lnTo>
                  <a:pt x="3552165" y="3398026"/>
                </a:lnTo>
                <a:lnTo>
                  <a:pt x="3596941" y="3416061"/>
                </a:lnTo>
                <a:lnTo>
                  <a:pt x="3641935" y="3433000"/>
                </a:lnTo>
                <a:lnTo>
                  <a:pt x="3687073" y="3448844"/>
                </a:lnTo>
                <a:lnTo>
                  <a:pt x="3732283" y="3463596"/>
                </a:lnTo>
                <a:lnTo>
                  <a:pt x="3777494" y="3477256"/>
                </a:lnTo>
                <a:lnTo>
                  <a:pt x="3822632" y="3489826"/>
                </a:lnTo>
                <a:lnTo>
                  <a:pt x="3867625" y="3501310"/>
                </a:lnTo>
                <a:lnTo>
                  <a:pt x="3913563" y="3512139"/>
                </a:lnTo>
                <a:lnTo>
                  <a:pt x="3959639" y="3522507"/>
                </a:lnTo>
                <a:lnTo>
                  <a:pt x="4005845" y="3532438"/>
                </a:lnTo>
                <a:lnTo>
                  <a:pt x="4052172" y="3541954"/>
                </a:lnTo>
                <a:lnTo>
                  <a:pt x="4098611" y="3551078"/>
                </a:lnTo>
                <a:lnTo>
                  <a:pt x="4145154" y="3559833"/>
                </a:lnTo>
                <a:lnTo>
                  <a:pt x="4191792" y="3568244"/>
                </a:lnTo>
                <a:lnTo>
                  <a:pt x="4238517" y="3576331"/>
                </a:lnTo>
                <a:lnTo>
                  <a:pt x="4285320" y="3584120"/>
                </a:lnTo>
                <a:lnTo>
                  <a:pt x="4332193" y="3591632"/>
                </a:lnTo>
                <a:lnTo>
                  <a:pt x="4379126" y="3598891"/>
                </a:lnTo>
                <a:lnTo>
                  <a:pt x="4426112" y="3605920"/>
                </a:lnTo>
                <a:lnTo>
                  <a:pt x="4473142" y="3612742"/>
                </a:lnTo>
                <a:lnTo>
                  <a:pt x="4520207" y="3619380"/>
                </a:lnTo>
                <a:lnTo>
                  <a:pt x="4567299" y="3625857"/>
                </a:lnTo>
                <a:lnTo>
                  <a:pt x="4614409" y="3632197"/>
                </a:lnTo>
                <a:lnTo>
                  <a:pt x="4661528" y="3638422"/>
                </a:lnTo>
                <a:lnTo>
                  <a:pt x="4708649" y="3644555"/>
                </a:lnTo>
                <a:lnTo>
                  <a:pt x="4755761" y="3650620"/>
                </a:lnTo>
                <a:lnTo>
                  <a:pt x="4896968" y="3668635"/>
                </a:lnTo>
                <a:lnTo>
                  <a:pt x="4943964" y="3674657"/>
                </a:lnTo>
                <a:lnTo>
                  <a:pt x="4990910" y="3680726"/>
                </a:lnTo>
                <a:lnTo>
                  <a:pt x="5037797" y="3686865"/>
                </a:lnTo>
                <a:lnTo>
                  <a:pt x="5084616" y="3693097"/>
                </a:lnTo>
                <a:lnTo>
                  <a:pt x="5131360" y="3699446"/>
                </a:lnTo>
                <a:lnTo>
                  <a:pt x="5178018" y="3705933"/>
                </a:lnTo>
                <a:lnTo>
                  <a:pt x="5224583" y="3712584"/>
                </a:lnTo>
                <a:lnTo>
                  <a:pt x="5271046" y="3719419"/>
                </a:lnTo>
                <a:lnTo>
                  <a:pt x="5317398" y="3726463"/>
                </a:lnTo>
                <a:lnTo>
                  <a:pt x="5363631" y="3733739"/>
                </a:lnTo>
                <a:lnTo>
                  <a:pt x="5409737" y="3741270"/>
                </a:lnTo>
                <a:lnTo>
                  <a:pt x="5455707" y="3749078"/>
                </a:lnTo>
                <a:lnTo>
                  <a:pt x="5501531" y="3757187"/>
                </a:lnTo>
                <a:lnTo>
                  <a:pt x="5547203" y="3765621"/>
                </a:lnTo>
                <a:lnTo>
                  <a:pt x="5592712" y="3774401"/>
                </a:lnTo>
                <a:lnTo>
                  <a:pt x="5638051" y="3783552"/>
                </a:lnTo>
                <a:lnTo>
                  <a:pt x="5683210" y="3793096"/>
                </a:lnTo>
                <a:lnTo>
                  <a:pt x="5728182" y="3803056"/>
                </a:lnTo>
                <a:lnTo>
                  <a:pt x="5772958" y="3813455"/>
                </a:lnTo>
                <a:lnTo>
                  <a:pt x="5817529" y="3824317"/>
                </a:lnTo>
                <a:lnTo>
                  <a:pt x="5861886" y="3835665"/>
                </a:lnTo>
                <a:lnTo>
                  <a:pt x="5906022" y="3847522"/>
                </a:lnTo>
                <a:lnTo>
                  <a:pt x="5949927" y="3859910"/>
                </a:lnTo>
                <a:lnTo>
                  <a:pt x="5993593" y="3872853"/>
                </a:lnTo>
                <a:lnTo>
                  <a:pt x="6037011" y="3886374"/>
                </a:lnTo>
                <a:lnTo>
                  <a:pt x="6080173" y="3900496"/>
                </a:lnTo>
                <a:lnTo>
                  <a:pt x="6123070" y="3915242"/>
                </a:lnTo>
                <a:lnTo>
                  <a:pt x="6165693" y="3930635"/>
                </a:lnTo>
                <a:lnTo>
                  <a:pt x="6208035" y="3946699"/>
                </a:lnTo>
                <a:lnTo>
                  <a:pt x="6250086" y="3963456"/>
                </a:lnTo>
                <a:lnTo>
                  <a:pt x="6291838" y="3980929"/>
                </a:lnTo>
                <a:lnTo>
                  <a:pt x="6333282" y="3999142"/>
                </a:lnTo>
                <a:lnTo>
                  <a:pt x="6374410" y="4018118"/>
                </a:lnTo>
                <a:lnTo>
                  <a:pt x="6415213" y="4037879"/>
                </a:lnTo>
                <a:lnTo>
                  <a:pt x="6455683" y="4058449"/>
                </a:lnTo>
                <a:lnTo>
                  <a:pt x="6495810" y="4079851"/>
                </a:lnTo>
                <a:lnTo>
                  <a:pt x="6535587" y="4102108"/>
                </a:lnTo>
                <a:lnTo>
                  <a:pt x="6575005" y="4125243"/>
                </a:lnTo>
                <a:lnTo>
                  <a:pt x="6614055" y="4149279"/>
                </a:lnTo>
                <a:lnTo>
                  <a:pt x="6652729" y="4174239"/>
                </a:lnTo>
                <a:lnTo>
                  <a:pt x="6691017" y="4200147"/>
                </a:lnTo>
                <a:lnTo>
                  <a:pt x="6728913" y="4227025"/>
                </a:lnTo>
                <a:lnTo>
                  <a:pt x="6766406" y="4254897"/>
                </a:lnTo>
                <a:lnTo>
                  <a:pt x="6803489" y="4283785"/>
                </a:lnTo>
                <a:lnTo>
                  <a:pt x="6840152" y="4313713"/>
                </a:lnTo>
                <a:lnTo>
                  <a:pt x="6876388" y="4344703"/>
                </a:lnTo>
                <a:lnTo>
                  <a:pt x="6912187" y="4376780"/>
                </a:lnTo>
                <a:lnTo>
                  <a:pt x="6947542" y="4409965"/>
                </a:lnTo>
                <a:lnTo>
                  <a:pt x="6982443" y="4444282"/>
                </a:lnTo>
                <a:lnTo>
                  <a:pt x="7016882" y="4479755"/>
                </a:lnTo>
                <a:lnTo>
                  <a:pt x="7050850" y="4516405"/>
                </a:lnTo>
                <a:lnTo>
                  <a:pt x="7084340" y="4554257"/>
                </a:lnTo>
                <a:lnTo>
                  <a:pt x="7117341" y="4593333"/>
                </a:lnTo>
                <a:lnTo>
                  <a:pt x="7149846" y="4633657"/>
                </a:lnTo>
                <a:lnTo>
                  <a:pt x="7181846" y="4675251"/>
                </a:lnTo>
                <a:lnTo>
                  <a:pt x="7211336" y="4715186"/>
                </a:lnTo>
                <a:lnTo>
                  <a:pt x="7240044" y="4755584"/>
                </a:lnTo>
                <a:lnTo>
                  <a:pt x="7267961" y="4796435"/>
                </a:lnTo>
                <a:lnTo>
                  <a:pt x="7295077" y="4837723"/>
                </a:lnTo>
                <a:lnTo>
                  <a:pt x="7321383" y="4879438"/>
                </a:lnTo>
                <a:lnTo>
                  <a:pt x="7346870" y="4921566"/>
                </a:lnTo>
                <a:lnTo>
                  <a:pt x="7371528" y="4964095"/>
                </a:lnTo>
                <a:lnTo>
                  <a:pt x="7395348" y="5007011"/>
                </a:lnTo>
                <a:lnTo>
                  <a:pt x="7418321" y="5050303"/>
                </a:lnTo>
                <a:lnTo>
                  <a:pt x="7440437" y="5093957"/>
                </a:lnTo>
                <a:lnTo>
                  <a:pt x="7461688" y="5137961"/>
                </a:lnTo>
                <a:lnTo>
                  <a:pt x="7482063" y="5182303"/>
                </a:lnTo>
                <a:lnTo>
                  <a:pt x="7501554" y="5226968"/>
                </a:lnTo>
                <a:lnTo>
                  <a:pt x="7520152" y="5271946"/>
                </a:lnTo>
                <a:lnTo>
                  <a:pt x="7537846" y="5317222"/>
                </a:lnTo>
                <a:lnTo>
                  <a:pt x="7554628" y="5362786"/>
                </a:lnTo>
                <a:lnTo>
                  <a:pt x="7570489" y="5408622"/>
                </a:lnTo>
                <a:lnTo>
                  <a:pt x="7585418" y="5454720"/>
                </a:lnTo>
                <a:lnTo>
                  <a:pt x="7599408" y="5501066"/>
                </a:lnTo>
                <a:lnTo>
                  <a:pt x="7612448" y="5547648"/>
                </a:lnTo>
                <a:lnTo>
                  <a:pt x="7624530" y="5594453"/>
                </a:lnTo>
                <a:lnTo>
                  <a:pt x="7635643" y="5641468"/>
                </a:lnTo>
                <a:lnTo>
                  <a:pt x="7645779" y="5688681"/>
                </a:lnTo>
                <a:lnTo>
                  <a:pt x="7654928" y="5736079"/>
                </a:lnTo>
                <a:lnTo>
                  <a:pt x="7663082" y="5783649"/>
                </a:lnTo>
                <a:lnTo>
                  <a:pt x="7670230" y="5831378"/>
                </a:lnTo>
                <a:lnTo>
                  <a:pt x="7676364" y="5879255"/>
                </a:lnTo>
                <a:lnTo>
                  <a:pt x="7681474" y="5927265"/>
                </a:lnTo>
                <a:lnTo>
                  <a:pt x="7685551" y="5975398"/>
                </a:lnTo>
                <a:lnTo>
                  <a:pt x="7688585" y="6023638"/>
                </a:lnTo>
                <a:lnTo>
                  <a:pt x="7690568" y="6071975"/>
                </a:lnTo>
                <a:lnTo>
                  <a:pt x="7691490" y="6120396"/>
                </a:lnTo>
                <a:lnTo>
                  <a:pt x="7691341" y="6168887"/>
                </a:lnTo>
                <a:lnTo>
                  <a:pt x="7690113" y="6217436"/>
                </a:lnTo>
                <a:lnTo>
                  <a:pt x="7687796" y="6266031"/>
                </a:lnTo>
                <a:lnTo>
                  <a:pt x="7684381" y="6314659"/>
                </a:lnTo>
                <a:lnTo>
                  <a:pt x="7679859" y="6363306"/>
                </a:lnTo>
                <a:lnTo>
                  <a:pt x="7674219" y="6411961"/>
                </a:lnTo>
                <a:lnTo>
                  <a:pt x="7667454" y="6460610"/>
                </a:lnTo>
                <a:lnTo>
                  <a:pt x="7659554" y="6509241"/>
                </a:lnTo>
                <a:lnTo>
                  <a:pt x="7654667" y="6535499"/>
                </a:lnTo>
                <a:lnTo>
                  <a:pt x="2640439" y="6535499"/>
                </a:lnTo>
                <a:close/>
              </a:path>
              <a:path w="7691755" h="6536055">
                <a:moveTo>
                  <a:pt x="0" y="6535499"/>
                </a:moveTo>
                <a:lnTo>
                  <a:pt x="0" y="0"/>
                </a:lnTo>
                <a:lnTo>
                  <a:pt x="42742" y="8109"/>
                </a:lnTo>
                <a:lnTo>
                  <a:pt x="91396" y="16094"/>
                </a:lnTo>
                <a:lnTo>
                  <a:pt x="140235" y="22951"/>
                </a:lnTo>
                <a:lnTo>
                  <a:pt x="189238" y="28762"/>
                </a:lnTo>
                <a:lnTo>
                  <a:pt x="238385" y="33607"/>
                </a:lnTo>
                <a:lnTo>
                  <a:pt x="287653" y="37565"/>
                </a:lnTo>
                <a:lnTo>
                  <a:pt x="337023" y="40719"/>
                </a:lnTo>
                <a:lnTo>
                  <a:pt x="386474" y="43148"/>
                </a:lnTo>
                <a:lnTo>
                  <a:pt x="435984" y="44933"/>
                </a:lnTo>
                <a:lnTo>
                  <a:pt x="485533" y="46154"/>
                </a:lnTo>
                <a:lnTo>
                  <a:pt x="535099" y="46892"/>
                </a:lnTo>
                <a:lnTo>
                  <a:pt x="584663" y="47227"/>
                </a:lnTo>
                <a:lnTo>
                  <a:pt x="634203" y="47241"/>
                </a:lnTo>
                <a:lnTo>
                  <a:pt x="683698" y="47013"/>
                </a:lnTo>
                <a:lnTo>
                  <a:pt x="733128" y="46623"/>
                </a:lnTo>
                <a:lnTo>
                  <a:pt x="782471" y="46154"/>
                </a:lnTo>
                <a:lnTo>
                  <a:pt x="831994" y="46104"/>
                </a:lnTo>
                <a:lnTo>
                  <a:pt x="881511" y="46428"/>
                </a:lnTo>
                <a:lnTo>
                  <a:pt x="930994" y="47168"/>
                </a:lnTo>
                <a:lnTo>
                  <a:pt x="980414" y="48368"/>
                </a:lnTo>
                <a:lnTo>
                  <a:pt x="1029744" y="50070"/>
                </a:lnTo>
                <a:lnTo>
                  <a:pt x="1078954" y="52315"/>
                </a:lnTo>
                <a:lnTo>
                  <a:pt x="1128017" y="55147"/>
                </a:lnTo>
                <a:lnTo>
                  <a:pt x="1176903" y="58609"/>
                </a:lnTo>
                <a:lnTo>
                  <a:pt x="1225584" y="62742"/>
                </a:lnTo>
                <a:lnTo>
                  <a:pt x="1274033" y="67589"/>
                </a:lnTo>
                <a:lnTo>
                  <a:pt x="1322219" y="73193"/>
                </a:lnTo>
                <a:lnTo>
                  <a:pt x="1370116" y="79597"/>
                </a:lnTo>
                <a:lnTo>
                  <a:pt x="1417694" y="86842"/>
                </a:lnTo>
                <a:lnTo>
                  <a:pt x="1464925" y="94971"/>
                </a:lnTo>
                <a:lnTo>
                  <a:pt x="1511781" y="104027"/>
                </a:lnTo>
                <a:lnTo>
                  <a:pt x="1558233" y="114053"/>
                </a:lnTo>
                <a:lnTo>
                  <a:pt x="1604253" y="125090"/>
                </a:lnTo>
                <a:lnTo>
                  <a:pt x="1649811" y="137181"/>
                </a:lnTo>
                <a:lnTo>
                  <a:pt x="1694881" y="150370"/>
                </a:lnTo>
                <a:lnTo>
                  <a:pt x="1739433" y="164697"/>
                </a:lnTo>
                <a:lnTo>
                  <a:pt x="1783439" y="180207"/>
                </a:lnTo>
                <a:lnTo>
                  <a:pt x="1826870" y="196941"/>
                </a:lnTo>
                <a:lnTo>
                  <a:pt x="1869699" y="214941"/>
                </a:lnTo>
                <a:lnTo>
                  <a:pt x="1911895" y="234251"/>
                </a:lnTo>
                <a:lnTo>
                  <a:pt x="1953432" y="254913"/>
                </a:lnTo>
                <a:lnTo>
                  <a:pt x="1994281" y="276970"/>
                </a:lnTo>
                <a:lnTo>
                  <a:pt x="2034413" y="300463"/>
                </a:lnTo>
                <a:lnTo>
                  <a:pt x="2073800" y="325436"/>
                </a:lnTo>
                <a:lnTo>
                  <a:pt x="2112413" y="351931"/>
                </a:lnTo>
                <a:lnTo>
                  <a:pt x="2150223" y="379990"/>
                </a:lnTo>
                <a:lnTo>
                  <a:pt x="2187204" y="409656"/>
                </a:lnTo>
                <a:lnTo>
                  <a:pt x="2223325" y="440972"/>
                </a:lnTo>
                <a:lnTo>
                  <a:pt x="2258558" y="473979"/>
                </a:lnTo>
                <a:lnTo>
                  <a:pt x="2292876" y="508722"/>
                </a:lnTo>
                <a:lnTo>
                  <a:pt x="2326249" y="545241"/>
                </a:lnTo>
                <a:lnTo>
                  <a:pt x="2358650" y="583579"/>
                </a:lnTo>
                <a:lnTo>
                  <a:pt x="2390049" y="623780"/>
                </a:lnTo>
                <a:lnTo>
                  <a:pt x="2420419" y="665886"/>
                </a:lnTo>
                <a:lnTo>
                  <a:pt x="2449730" y="709938"/>
                </a:lnTo>
                <a:lnTo>
                  <a:pt x="2476243" y="753087"/>
                </a:lnTo>
                <a:lnTo>
                  <a:pt x="2500420" y="796382"/>
                </a:lnTo>
                <a:lnTo>
                  <a:pt x="2522363" y="839816"/>
                </a:lnTo>
                <a:lnTo>
                  <a:pt x="2542173" y="883385"/>
                </a:lnTo>
                <a:lnTo>
                  <a:pt x="2559952" y="927084"/>
                </a:lnTo>
                <a:lnTo>
                  <a:pt x="2575800" y="970907"/>
                </a:lnTo>
                <a:lnTo>
                  <a:pt x="2589818" y="1014849"/>
                </a:lnTo>
                <a:lnTo>
                  <a:pt x="2602109" y="1058905"/>
                </a:lnTo>
                <a:lnTo>
                  <a:pt x="2612774" y="1103069"/>
                </a:lnTo>
                <a:lnTo>
                  <a:pt x="2621913" y="1147336"/>
                </a:lnTo>
                <a:lnTo>
                  <a:pt x="2629629" y="1191702"/>
                </a:lnTo>
                <a:lnTo>
                  <a:pt x="2636022" y="1236160"/>
                </a:lnTo>
                <a:lnTo>
                  <a:pt x="2641194" y="1280706"/>
                </a:lnTo>
                <a:lnTo>
                  <a:pt x="2645245" y="1325334"/>
                </a:lnTo>
                <a:lnTo>
                  <a:pt x="2648279" y="1370038"/>
                </a:lnTo>
                <a:lnTo>
                  <a:pt x="2650395" y="1414815"/>
                </a:lnTo>
                <a:lnTo>
                  <a:pt x="2651695" y="1459658"/>
                </a:lnTo>
                <a:lnTo>
                  <a:pt x="2652280" y="1504563"/>
                </a:lnTo>
                <a:lnTo>
                  <a:pt x="2652252" y="1549523"/>
                </a:lnTo>
                <a:lnTo>
                  <a:pt x="2650761" y="1639591"/>
                </a:lnTo>
                <a:lnTo>
                  <a:pt x="2642105" y="1910593"/>
                </a:lnTo>
                <a:lnTo>
                  <a:pt x="2640527" y="2001052"/>
                </a:lnTo>
                <a:lnTo>
                  <a:pt x="2640439" y="6535499"/>
                </a:lnTo>
                <a:lnTo>
                  <a:pt x="0" y="6535499"/>
                </a:lnTo>
                <a:close/>
              </a:path>
            </a:pathLst>
          </a:custGeom>
          <a:solidFill>
            <a:srgbClr val="3A6266"/>
          </a:solidFill>
        </p:spPr>
        <p:txBody>
          <a:bodyPr wrap="square" lIns="0" tIns="0" rIns="0" bIns="0" rtlCol="0"/>
          <a:lstStyle/>
          <a:p>
            <a:endParaRPr/>
          </a:p>
        </p:txBody>
      </p:sp>
      <p:grpSp>
        <p:nvGrpSpPr>
          <p:cNvPr id="3" name="object 3"/>
          <p:cNvGrpSpPr/>
          <p:nvPr/>
        </p:nvGrpSpPr>
        <p:grpSpPr>
          <a:xfrm>
            <a:off x="3167633" y="2371602"/>
            <a:ext cx="15120619" cy="7915909"/>
            <a:chOff x="3167633" y="2371602"/>
            <a:chExt cx="15120619" cy="7915909"/>
          </a:xfrm>
        </p:grpSpPr>
        <p:sp>
          <p:nvSpPr>
            <p:cNvPr id="4" name="object 4"/>
            <p:cNvSpPr/>
            <p:nvPr/>
          </p:nvSpPr>
          <p:spPr>
            <a:xfrm>
              <a:off x="10596479" y="3751494"/>
              <a:ext cx="7691755" cy="6536055"/>
            </a:xfrm>
            <a:custGeom>
              <a:avLst/>
              <a:gdLst/>
              <a:ahLst/>
              <a:cxnLst/>
              <a:rect l="l" t="t" r="r" b="b"/>
              <a:pathLst>
                <a:path w="7691755" h="6536055">
                  <a:moveTo>
                    <a:pt x="5051050" y="6535504"/>
                  </a:moveTo>
                  <a:lnTo>
                    <a:pt x="5051050" y="2046288"/>
                  </a:lnTo>
                  <a:lnTo>
                    <a:pt x="5050536" y="2091511"/>
                  </a:lnTo>
                  <a:lnTo>
                    <a:pt x="5049318" y="2136721"/>
                  </a:lnTo>
                  <a:lnTo>
                    <a:pt x="5047295" y="2181915"/>
                  </a:lnTo>
                  <a:lnTo>
                    <a:pt x="5044366" y="2227085"/>
                  </a:lnTo>
                  <a:lnTo>
                    <a:pt x="5040429" y="2272227"/>
                  </a:lnTo>
                  <a:lnTo>
                    <a:pt x="5035383" y="2317337"/>
                  </a:lnTo>
                  <a:lnTo>
                    <a:pt x="5029126" y="2362407"/>
                  </a:lnTo>
                  <a:lnTo>
                    <a:pt x="5021559" y="2407434"/>
                  </a:lnTo>
                  <a:lnTo>
                    <a:pt x="5012578" y="2452412"/>
                  </a:lnTo>
                  <a:lnTo>
                    <a:pt x="5002083" y="2497336"/>
                  </a:lnTo>
                  <a:lnTo>
                    <a:pt x="4989973" y="2542200"/>
                  </a:lnTo>
                  <a:lnTo>
                    <a:pt x="4976145" y="2586999"/>
                  </a:lnTo>
                  <a:lnTo>
                    <a:pt x="4960500" y="2631729"/>
                  </a:lnTo>
                  <a:lnTo>
                    <a:pt x="4942662" y="2676602"/>
                  </a:lnTo>
                  <a:lnTo>
                    <a:pt x="4922869" y="2720337"/>
                  </a:lnTo>
                  <a:lnTo>
                    <a:pt x="4901193" y="2762935"/>
                  </a:lnTo>
                  <a:lnTo>
                    <a:pt x="4877706" y="2804398"/>
                  </a:lnTo>
                  <a:lnTo>
                    <a:pt x="4852482" y="2844728"/>
                  </a:lnTo>
                  <a:lnTo>
                    <a:pt x="4825592" y="2883927"/>
                  </a:lnTo>
                  <a:lnTo>
                    <a:pt x="4797109" y="2921996"/>
                  </a:lnTo>
                  <a:lnTo>
                    <a:pt x="4767106" y="2958937"/>
                  </a:lnTo>
                  <a:lnTo>
                    <a:pt x="4735654" y="2994752"/>
                  </a:lnTo>
                  <a:lnTo>
                    <a:pt x="4702826" y="3029443"/>
                  </a:lnTo>
                  <a:lnTo>
                    <a:pt x="4668695" y="3063010"/>
                  </a:lnTo>
                  <a:lnTo>
                    <a:pt x="4633333" y="3095458"/>
                  </a:lnTo>
                  <a:lnTo>
                    <a:pt x="4596812" y="3126786"/>
                  </a:lnTo>
                  <a:lnTo>
                    <a:pt x="4559205" y="3156996"/>
                  </a:lnTo>
                  <a:lnTo>
                    <a:pt x="4520584" y="3186091"/>
                  </a:lnTo>
                  <a:lnTo>
                    <a:pt x="4481022" y="3214072"/>
                  </a:lnTo>
                  <a:lnTo>
                    <a:pt x="4440591" y="3240941"/>
                  </a:lnTo>
                  <a:lnTo>
                    <a:pt x="4399363" y="3266700"/>
                  </a:lnTo>
                  <a:lnTo>
                    <a:pt x="4357411" y="3291350"/>
                  </a:lnTo>
                  <a:lnTo>
                    <a:pt x="4314807" y="3314893"/>
                  </a:lnTo>
                  <a:lnTo>
                    <a:pt x="4271625" y="3337331"/>
                  </a:lnTo>
                  <a:lnTo>
                    <a:pt x="4227935" y="3358666"/>
                  </a:lnTo>
                  <a:lnTo>
                    <a:pt x="4183810" y="3378899"/>
                  </a:lnTo>
                  <a:lnTo>
                    <a:pt x="4139324" y="3398032"/>
                  </a:lnTo>
                  <a:lnTo>
                    <a:pt x="4094548" y="3416067"/>
                  </a:lnTo>
                  <a:lnTo>
                    <a:pt x="4049555" y="3433006"/>
                  </a:lnTo>
                  <a:lnTo>
                    <a:pt x="4004417" y="3448850"/>
                  </a:lnTo>
                  <a:lnTo>
                    <a:pt x="3959206" y="3463601"/>
                  </a:lnTo>
                  <a:lnTo>
                    <a:pt x="3913995" y="3477261"/>
                  </a:lnTo>
                  <a:lnTo>
                    <a:pt x="3868857" y="3489832"/>
                  </a:lnTo>
                  <a:lnTo>
                    <a:pt x="3823864" y="3501315"/>
                  </a:lnTo>
                  <a:lnTo>
                    <a:pt x="3777926" y="3512144"/>
                  </a:lnTo>
                  <a:lnTo>
                    <a:pt x="3731850" y="3522513"/>
                  </a:lnTo>
                  <a:lnTo>
                    <a:pt x="3685644" y="3532443"/>
                  </a:lnTo>
                  <a:lnTo>
                    <a:pt x="3639317" y="3541959"/>
                  </a:lnTo>
                  <a:lnTo>
                    <a:pt x="3592878" y="3551083"/>
                  </a:lnTo>
                  <a:lnTo>
                    <a:pt x="3546335" y="3559839"/>
                  </a:lnTo>
                  <a:lnTo>
                    <a:pt x="3499697" y="3568249"/>
                  </a:lnTo>
                  <a:lnTo>
                    <a:pt x="3452972" y="3576337"/>
                  </a:lnTo>
                  <a:lnTo>
                    <a:pt x="3406169" y="3584125"/>
                  </a:lnTo>
                  <a:lnTo>
                    <a:pt x="3359296" y="3591637"/>
                  </a:lnTo>
                  <a:lnTo>
                    <a:pt x="3312363" y="3598896"/>
                  </a:lnTo>
                  <a:lnTo>
                    <a:pt x="3265377" y="3605925"/>
                  </a:lnTo>
                  <a:lnTo>
                    <a:pt x="3218347" y="3612747"/>
                  </a:lnTo>
                  <a:lnTo>
                    <a:pt x="3171282" y="3619385"/>
                  </a:lnTo>
                  <a:lnTo>
                    <a:pt x="3124190" y="3625863"/>
                  </a:lnTo>
                  <a:lnTo>
                    <a:pt x="3077080" y="3632202"/>
                  </a:lnTo>
                  <a:lnTo>
                    <a:pt x="3029961" y="3638427"/>
                  </a:lnTo>
                  <a:lnTo>
                    <a:pt x="2982841" y="3644561"/>
                  </a:lnTo>
                  <a:lnTo>
                    <a:pt x="2935728" y="3650626"/>
                  </a:lnTo>
                  <a:lnTo>
                    <a:pt x="2794521" y="3668641"/>
                  </a:lnTo>
                  <a:lnTo>
                    <a:pt x="2747525" y="3674663"/>
                  </a:lnTo>
                  <a:lnTo>
                    <a:pt x="2700579" y="3680732"/>
                  </a:lnTo>
                  <a:lnTo>
                    <a:pt x="2653692" y="3686871"/>
                  </a:lnTo>
                  <a:lnTo>
                    <a:pt x="2606873" y="3693103"/>
                  </a:lnTo>
                  <a:lnTo>
                    <a:pt x="2560130" y="3699451"/>
                  </a:lnTo>
                  <a:lnTo>
                    <a:pt x="2513471" y="3705939"/>
                  </a:lnTo>
                  <a:lnTo>
                    <a:pt x="2466906" y="3712589"/>
                  </a:lnTo>
                  <a:lnTo>
                    <a:pt x="2420444" y="3719425"/>
                  </a:lnTo>
                  <a:lnTo>
                    <a:pt x="2374091" y="3726469"/>
                  </a:lnTo>
                  <a:lnTo>
                    <a:pt x="2327858" y="3733745"/>
                  </a:lnTo>
                  <a:lnTo>
                    <a:pt x="2281752" y="3741275"/>
                  </a:lnTo>
                  <a:lnTo>
                    <a:pt x="2235783" y="3749084"/>
                  </a:lnTo>
                  <a:lnTo>
                    <a:pt x="2189958" y="3757193"/>
                  </a:lnTo>
                  <a:lnTo>
                    <a:pt x="2144287" y="3765626"/>
                  </a:lnTo>
                  <a:lnTo>
                    <a:pt x="2098777" y="3774407"/>
                  </a:lnTo>
                  <a:lnTo>
                    <a:pt x="2053439" y="3783557"/>
                  </a:lnTo>
                  <a:lnTo>
                    <a:pt x="2008279" y="3793101"/>
                  </a:lnTo>
                  <a:lnTo>
                    <a:pt x="1963307" y="3803061"/>
                  </a:lnTo>
                  <a:lnTo>
                    <a:pt x="1918531" y="3813461"/>
                  </a:lnTo>
                  <a:lnTo>
                    <a:pt x="1873960" y="3824323"/>
                  </a:lnTo>
                  <a:lnTo>
                    <a:pt x="1829603" y="3835671"/>
                  </a:lnTo>
                  <a:lnTo>
                    <a:pt x="1785467" y="3847527"/>
                  </a:lnTo>
                  <a:lnTo>
                    <a:pt x="1741562" y="3859915"/>
                  </a:lnTo>
                  <a:lnTo>
                    <a:pt x="1697896" y="3872858"/>
                  </a:lnTo>
                  <a:lnTo>
                    <a:pt x="1654478" y="3886379"/>
                  </a:lnTo>
                  <a:lnTo>
                    <a:pt x="1611316" y="3900501"/>
                  </a:lnTo>
                  <a:lnTo>
                    <a:pt x="1568419" y="3915247"/>
                  </a:lnTo>
                  <a:lnTo>
                    <a:pt x="1525796" y="3930641"/>
                  </a:lnTo>
                  <a:lnTo>
                    <a:pt x="1483454" y="3946704"/>
                  </a:lnTo>
                  <a:lnTo>
                    <a:pt x="1441403" y="3963461"/>
                  </a:lnTo>
                  <a:lnTo>
                    <a:pt x="1399651" y="3980935"/>
                  </a:lnTo>
                  <a:lnTo>
                    <a:pt x="1358207" y="3999148"/>
                  </a:lnTo>
                  <a:lnTo>
                    <a:pt x="1317079" y="4018123"/>
                  </a:lnTo>
                  <a:lnTo>
                    <a:pt x="1276276" y="4037884"/>
                  </a:lnTo>
                  <a:lnTo>
                    <a:pt x="1235807" y="4058455"/>
                  </a:lnTo>
                  <a:lnTo>
                    <a:pt x="1195679" y="4079856"/>
                  </a:lnTo>
                  <a:lnTo>
                    <a:pt x="1155902" y="4102113"/>
                  </a:lnTo>
                  <a:lnTo>
                    <a:pt x="1116484" y="4125248"/>
                  </a:lnTo>
                  <a:lnTo>
                    <a:pt x="1077434" y="4149285"/>
                  </a:lnTo>
                  <a:lnTo>
                    <a:pt x="1038761" y="4174245"/>
                  </a:lnTo>
                  <a:lnTo>
                    <a:pt x="1000472" y="4200153"/>
                  </a:lnTo>
                  <a:lnTo>
                    <a:pt x="962576" y="4227031"/>
                  </a:lnTo>
                  <a:lnTo>
                    <a:pt x="925083" y="4254902"/>
                  </a:lnTo>
                  <a:lnTo>
                    <a:pt x="888000" y="4283791"/>
                  </a:lnTo>
                  <a:lnTo>
                    <a:pt x="851337" y="4313718"/>
                  </a:lnTo>
                  <a:lnTo>
                    <a:pt x="815101" y="4344709"/>
                  </a:lnTo>
                  <a:lnTo>
                    <a:pt x="779302" y="4376785"/>
                  </a:lnTo>
                  <a:lnTo>
                    <a:pt x="743947" y="4409971"/>
                  </a:lnTo>
                  <a:lnTo>
                    <a:pt x="709046" y="4444288"/>
                  </a:lnTo>
                  <a:lnTo>
                    <a:pt x="674607" y="4479760"/>
                  </a:lnTo>
                  <a:lnTo>
                    <a:pt x="640639" y="4516411"/>
                  </a:lnTo>
                  <a:lnTo>
                    <a:pt x="607150" y="4554263"/>
                  </a:lnTo>
                  <a:lnTo>
                    <a:pt x="574148" y="4593339"/>
                  </a:lnTo>
                  <a:lnTo>
                    <a:pt x="541643" y="4633662"/>
                  </a:lnTo>
                  <a:lnTo>
                    <a:pt x="509643" y="4675256"/>
                  </a:lnTo>
                  <a:lnTo>
                    <a:pt x="480153" y="4715191"/>
                  </a:lnTo>
                  <a:lnTo>
                    <a:pt x="451445" y="4755590"/>
                  </a:lnTo>
                  <a:lnTo>
                    <a:pt x="423528" y="4796440"/>
                  </a:lnTo>
                  <a:lnTo>
                    <a:pt x="396412" y="4837729"/>
                  </a:lnTo>
                  <a:lnTo>
                    <a:pt x="370106" y="4879444"/>
                  </a:lnTo>
                  <a:lnTo>
                    <a:pt x="344619" y="4921572"/>
                  </a:lnTo>
                  <a:lnTo>
                    <a:pt x="319961" y="4964100"/>
                  </a:lnTo>
                  <a:lnTo>
                    <a:pt x="296141" y="5007017"/>
                  </a:lnTo>
                  <a:lnTo>
                    <a:pt x="273169" y="5050308"/>
                  </a:lnTo>
                  <a:lnTo>
                    <a:pt x="251052" y="5093963"/>
                  </a:lnTo>
                  <a:lnTo>
                    <a:pt x="229802" y="5137967"/>
                  </a:lnTo>
                  <a:lnTo>
                    <a:pt x="209426" y="5182308"/>
                  </a:lnTo>
                  <a:lnTo>
                    <a:pt x="189935" y="5226974"/>
                  </a:lnTo>
                  <a:lnTo>
                    <a:pt x="171338" y="5271951"/>
                  </a:lnTo>
                  <a:lnTo>
                    <a:pt x="153643" y="5317228"/>
                  </a:lnTo>
                  <a:lnTo>
                    <a:pt x="136861" y="5362791"/>
                  </a:lnTo>
                  <a:lnTo>
                    <a:pt x="121000" y="5408628"/>
                  </a:lnTo>
                  <a:lnTo>
                    <a:pt x="106071" y="5454726"/>
                  </a:lnTo>
                  <a:lnTo>
                    <a:pt x="92081" y="5501072"/>
                  </a:lnTo>
                  <a:lnTo>
                    <a:pt x="79041" y="5547654"/>
                  </a:lnTo>
                  <a:lnTo>
                    <a:pt x="66960" y="5594459"/>
                  </a:lnTo>
                  <a:lnTo>
                    <a:pt x="55846" y="5641474"/>
                  </a:lnTo>
                  <a:lnTo>
                    <a:pt x="45710" y="5688687"/>
                  </a:lnTo>
                  <a:lnTo>
                    <a:pt x="36561" y="5736084"/>
                  </a:lnTo>
                  <a:lnTo>
                    <a:pt x="28407" y="5783654"/>
                  </a:lnTo>
                  <a:lnTo>
                    <a:pt x="21259" y="5831384"/>
                  </a:lnTo>
                  <a:lnTo>
                    <a:pt x="15125" y="5879260"/>
                  </a:lnTo>
                  <a:lnTo>
                    <a:pt x="10015" y="5927271"/>
                  </a:lnTo>
                  <a:lnTo>
                    <a:pt x="5939" y="5975403"/>
                  </a:lnTo>
                  <a:lnTo>
                    <a:pt x="2904" y="6023644"/>
                  </a:lnTo>
                  <a:lnTo>
                    <a:pt x="921" y="6071981"/>
                  </a:lnTo>
                  <a:lnTo>
                    <a:pt x="0" y="6120401"/>
                  </a:lnTo>
                  <a:lnTo>
                    <a:pt x="148" y="6168893"/>
                  </a:lnTo>
                  <a:lnTo>
                    <a:pt x="1376" y="6217442"/>
                  </a:lnTo>
                  <a:lnTo>
                    <a:pt x="3693" y="6266037"/>
                  </a:lnTo>
                  <a:lnTo>
                    <a:pt x="7108" y="6314664"/>
                  </a:lnTo>
                  <a:lnTo>
                    <a:pt x="11630" y="6363311"/>
                  </a:lnTo>
                  <a:lnTo>
                    <a:pt x="17270" y="6411966"/>
                  </a:lnTo>
                  <a:lnTo>
                    <a:pt x="24035" y="6460616"/>
                  </a:lnTo>
                  <a:lnTo>
                    <a:pt x="31936" y="6509247"/>
                  </a:lnTo>
                  <a:lnTo>
                    <a:pt x="36823" y="6535504"/>
                  </a:lnTo>
                  <a:lnTo>
                    <a:pt x="5051050" y="6535504"/>
                  </a:lnTo>
                  <a:close/>
                </a:path>
                <a:path w="7691755" h="6536055">
                  <a:moveTo>
                    <a:pt x="7691519" y="6535504"/>
                  </a:moveTo>
                  <a:lnTo>
                    <a:pt x="7691519" y="0"/>
                  </a:lnTo>
                  <a:lnTo>
                    <a:pt x="7648747" y="8115"/>
                  </a:lnTo>
                  <a:lnTo>
                    <a:pt x="7600093" y="16100"/>
                  </a:lnTo>
                  <a:lnTo>
                    <a:pt x="7551254" y="22957"/>
                  </a:lnTo>
                  <a:lnTo>
                    <a:pt x="7502251" y="28768"/>
                  </a:lnTo>
                  <a:lnTo>
                    <a:pt x="7453105" y="33612"/>
                  </a:lnTo>
                  <a:lnTo>
                    <a:pt x="7403836" y="37571"/>
                  </a:lnTo>
                  <a:lnTo>
                    <a:pt x="7354466" y="40724"/>
                  </a:lnTo>
                  <a:lnTo>
                    <a:pt x="7305016" y="43153"/>
                  </a:lnTo>
                  <a:lnTo>
                    <a:pt x="7255506" y="44938"/>
                  </a:lnTo>
                  <a:lnTo>
                    <a:pt x="7205957" y="46159"/>
                  </a:lnTo>
                  <a:lnTo>
                    <a:pt x="7156390" y="46897"/>
                  </a:lnTo>
                  <a:lnTo>
                    <a:pt x="7106826" y="47233"/>
                  </a:lnTo>
                  <a:lnTo>
                    <a:pt x="7057286" y="47246"/>
                  </a:lnTo>
                  <a:lnTo>
                    <a:pt x="7007791" y="47018"/>
                  </a:lnTo>
                  <a:lnTo>
                    <a:pt x="6958361" y="46629"/>
                  </a:lnTo>
                  <a:lnTo>
                    <a:pt x="6909018" y="46159"/>
                  </a:lnTo>
                  <a:lnTo>
                    <a:pt x="6859495" y="46109"/>
                  </a:lnTo>
                  <a:lnTo>
                    <a:pt x="6809978" y="46433"/>
                  </a:lnTo>
                  <a:lnTo>
                    <a:pt x="6760495" y="47174"/>
                  </a:lnTo>
                  <a:lnTo>
                    <a:pt x="6711075" y="48374"/>
                  </a:lnTo>
                  <a:lnTo>
                    <a:pt x="6661745" y="50075"/>
                  </a:lnTo>
                  <a:lnTo>
                    <a:pt x="6612535" y="52321"/>
                  </a:lnTo>
                  <a:lnTo>
                    <a:pt x="6563472" y="55153"/>
                  </a:lnTo>
                  <a:lnTo>
                    <a:pt x="6514586" y="58614"/>
                  </a:lnTo>
                  <a:lnTo>
                    <a:pt x="6465905" y="62748"/>
                  </a:lnTo>
                  <a:lnTo>
                    <a:pt x="6417457" y="67595"/>
                  </a:lnTo>
                  <a:lnTo>
                    <a:pt x="6369270" y="73199"/>
                  </a:lnTo>
                  <a:lnTo>
                    <a:pt x="6321373" y="79602"/>
                  </a:lnTo>
                  <a:lnTo>
                    <a:pt x="6273795" y="86847"/>
                  </a:lnTo>
                  <a:lnTo>
                    <a:pt x="6226564" y="94977"/>
                  </a:lnTo>
                  <a:lnTo>
                    <a:pt x="6179708" y="104033"/>
                  </a:lnTo>
                  <a:lnTo>
                    <a:pt x="6133256" y="114058"/>
                  </a:lnTo>
                  <a:lnTo>
                    <a:pt x="6087237" y="125095"/>
                  </a:lnTo>
                  <a:lnTo>
                    <a:pt x="6041678" y="137187"/>
                  </a:lnTo>
                  <a:lnTo>
                    <a:pt x="5996608" y="150375"/>
                  </a:lnTo>
                  <a:lnTo>
                    <a:pt x="5952056" y="164703"/>
                  </a:lnTo>
                  <a:lnTo>
                    <a:pt x="5908050" y="180212"/>
                  </a:lnTo>
                  <a:lnTo>
                    <a:pt x="5864619" y="196946"/>
                  </a:lnTo>
                  <a:lnTo>
                    <a:pt x="5821791" y="214947"/>
                  </a:lnTo>
                  <a:lnTo>
                    <a:pt x="5779594" y="234257"/>
                  </a:lnTo>
                  <a:lnTo>
                    <a:pt x="5738057" y="254919"/>
                  </a:lnTo>
                  <a:lnTo>
                    <a:pt x="5697208" y="276975"/>
                  </a:lnTo>
                  <a:lnTo>
                    <a:pt x="5657076" y="300469"/>
                  </a:lnTo>
                  <a:lnTo>
                    <a:pt x="5617690" y="325442"/>
                  </a:lnTo>
                  <a:lnTo>
                    <a:pt x="5579077" y="351936"/>
                  </a:lnTo>
                  <a:lnTo>
                    <a:pt x="5541266" y="379995"/>
                  </a:lnTo>
                  <a:lnTo>
                    <a:pt x="5504286" y="409662"/>
                  </a:lnTo>
                  <a:lnTo>
                    <a:pt x="5468164" y="440977"/>
                  </a:lnTo>
                  <a:lnTo>
                    <a:pt x="5432931" y="473985"/>
                  </a:lnTo>
                  <a:lnTo>
                    <a:pt x="5398613" y="508727"/>
                  </a:lnTo>
                  <a:lnTo>
                    <a:pt x="5365240" y="545246"/>
                  </a:lnTo>
                  <a:lnTo>
                    <a:pt x="5332839" y="583585"/>
                  </a:lnTo>
                  <a:lnTo>
                    <a:pt x="5301440" y="623786"/>
                  </a:lnTo>
                  <a:lnTo>
                    <a:pt x="5271070" y="665891"/>
                  </a:lnTo>
                  <a:lnTo>
                    <a:pt x="5241759" y="709943"/>
                  </a:lnTo>
                  <a:lnTo>
                    <a:pt x="5215246" y="753093"/>
                  </a:lnTo>
                  <a:lnTo>
                    <a:pt x="5191069" y="796387"/>
                  </a:lnTo>
                  <a:lnTo>
                    <a:pt x="5169126" y="839822"/>
                  </a:lnTo>
                  <a:lnTo>
                    <a:pt x="5149316" y="883391"/>
                  </a:lnTo>
                  <a:lnTo>
                    <a:pt x="5131537" y="927090"/>
                  </a:lnTo>
                  <a:lnTo>
                    <a:pt x="5115690" y="970912"/>
                  </a:lnTo>
                  <a:lnTo>
                    <a:pt x="5101671" y="1014854"/>
                  </a:lnTo>
                  <a:lnTo>
                    <a:pt x="5089380" y="1058910"/>
                  </a:lnTo>
                  <a:lnTo>
                    <a:pt x="5078715" y="1103074"/>
                  </a:lnTo>
                  <a:lnTo>
                    <a:pt x="5069576" y="1147342"/>
                  </a:lnTo>
                  <a:lnTo>
                    <a:pt x="5061860" y="1191707"/>
                  </a:lnTo>
                  <a:lnTo>
                    <a:pt x="5055467" y="1236165"/>
                  </a:lnTo>
                  <a:lnTo>
                    <a:pt x="5050296" y="1280711"/>
                  </a:lnTo>
                  <a:lnTo>
                    <a:pt x="5046244" y="1325339"/>
                  </a:lnTo>
                  <a:lnTo>
                    <a:pt x="5043211" y="1370044"/>
                  </a:lnTo>
                  <a:lnTo>
                    <a:pt x="5041095" y="1414821"/>
                  </a:lnTo>
                  <a:lnTo>
                    <a:pt x="5039795" y="1459664"/>
                  </a:lnTo>
                  <a:lnTo>
                    <a:pt x="5039209" y="1504568"/>
                  </a:lnTo>
                  <a:lnTo>
                    <a:pt x="5039237" y="1549529"/>
                  </a:lnTo>
                  <a:lnTo>
                    <a:pt x="5040728" y="1639597"/>
                  </a:lnTo>
                  <a:lnTo>
                    <a:pt x="5049384" y="1910598"/>
                  </a:lnTo>
                  <a:lnTo>
                    <a:pt x="5050962" y="2001058"/>
                  </a:lnTo>
                  <a:lnTo>
                    <a:pt x="5051050" y="6535504"/>
                  </a:lnTo>
                  <a:lnTo>
                    <a:pt x="7691519" y="6535504"/>
                  </a:lnTo>
                  <a:close/>
                </a:path>
              </a:pathLst>
            </a:custGeom>
            <a:solidFill>
              <a:srgbClr val="3A6266"/>
            </a:solidFill>
          </p:spPr>
          <p:txBody>
            <a:bodyPr wrap="square" lIns="0" tIns="0" rIns="0" bIns="0" rtlCol="0"/>
            <a:lstStyle/>
            <a:p>
              <a:endParaRPr/>
            </a:p>
          </p:txBody>
        </p:sp>
        <p:sp>
          <p:nvSpPr>
            <p:cNvPr id="5" name="object 5"/>
            <p:cNvSpPr/>
            <p:nvPr/>
          </p:nvSpPr>
          <p:spPr>
            <a:xfrm>
              <a:off x="3167633" y="2371602"/>
              <a:ext cx="11953889" cy="5067284"/>
            </a:xfrm>
            <a:prstGeom prst="rect">
              <a:avLst/>
            </a:prstGeom>
            <a:blipFill>
              <a:blip r:embed="rId2"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marR="5080" algn="ctr">
              <a:lnSpc>
                <a:spcPct val="115599"/>
              </a:lnSpc>
              <a:spcBef>
                <a:spcPts val="100"/>
              </a:spcBef>
            </a:pPr>
            <a:r>
              <a:rPr sz="4000" spc="140" dirty="0"/>
              <a:t>DAPAGLIFLOZIN </a:t>
            </a:r>
            <a:r>
              <a:rPr sz="4000" spc="125" dirty="0"/>
              <a:t>ACROSS </a:t>
            </a:r>
            <a:r>
              <a:rPr sz="4000" spc="-90" dirty="0"/>
              <a:t>THE </a:t>
            </a:r>
            <a:r>
              <a:rPr sz="4000" spc="90" dirty="0"/>
              <a:t>RANGE </a:t>
            </a:r>
            <a:r>
              <a:rPr sz="4000" spc="105" dirty="0"/>
              <a:t>OF </a:t>
            </a:r>
            <a:r>
              <a:rPr sz="4000" spc="-10" dirty="0"/>
              <a:t>EJECTION </a:t>
            </a:r>
            <a:r>
              <a:rPr sz="4000" spc="125" dirty="0"/>
              <a:t>FRACTION </a:t>
            </a:r>
            <a:r>
              <a:rPr sz="4000" spc="265" dirty="0"/>
              <a:t>IN  </a:t>
            </a:r>
            <a:r>
              <a:rPr sz="4000" spc="35" dirty="0"/>
              <a:t>PATIENTS </a:t>
            </a:r>
            <a:r>
              <a:rPr sz="4000" spc="225" dirty="0"/>
              <a:t>WITH </a:t>
            </a:r>
            <a:r>
              <a:rPr sz="4000" spc="-10" dirty="0"/>
              <a:t>HEART </a:t>
            </a:r>
            <a:r>
              <a:rPr sz="4000" spc="-35" dirty="0"/>
              <a:t>FAILURE: </a:t>
            </a:r>
            <a:r>
              <a:rPr sz="4000" spc="245" dirty="0"/>
              <a:t>A </a:t>
            </a:r>
            <a:r>
              <a:rPr sz="4000" spc="25" dirty="0"/>
              <a:t>PATIENT-LEVEL, </a:t>
            </a:r>
            <a:r>
              <a:rPr sz="4000" spc="45" dirty="0"/>
              <a:t>POOLED</a:t>
            </a:r>
            <a:r>
              <a:rPr sz="4000" spc="-580" dirty="0"/>
              <a:t> </a:t>
            </a:r>
            <a:r>
              <a:rPr sz="4000" spc="140" dirty="0"/>
              <a:t>META-  ANALYSIS </a:t>
            </a:r>
            <a:r>
              <a:rPr sz="4000" spc="105" dirty="0"/>
              <a:t>OF </a:t>
            </a:r>
            <a:r>
              <a:rPr sz="4000" spc="130" dirty="0"/>
              <a:t>DAPA-HF </a:t>
            </a:r>
            <a:r>
              <a:rPr sz="4000" spc="235" dirty="0"/>
              <a:t>AND</a:t>
            </a:r>
            <a:r>
              <a:rPr sz="4000" spc="-459" dirty="0"/>
              <a:t> </a:t>
            </a:r>
            <a:r>
              <a:rPr sz="4000" spc="-40" dirty="0"/>
              <a:t>DELIVER</a:t>
            </a:r>
            <a:endParaRPr sz="4000"/>
          </a:p>
        </p:txBody>
      </p:sp>
      <p:sp>
        <p:nvSpPr>
          <p:cNvPr id="7" name="object 7"/>
          <p:cNvSpPr txBox="1"/>
          <p:nvPr/>
        </p:nvSpPr>
        <p:spPr>
          <a:xfrm>
            <a:off x="57844" y="8108928"/>
            <a:ext cx="18172430" cy="2139950"/>
          </a:xfrm>
          <a:prstGeom prst="rect">
            <a:avLst/>
          </a:prstGeom>
        </p:spPr>
        <p:txBody>
          <a:bodyPr vert="horz" wrap="square" lIns="0" tIns="12700" rIns="0" bIns="0" rtlCol="0">
            <a:spAutoFit/>
          </a:bodyPr>
          <a:lstStyle/>
          <a:p>
            <a:pPr marL="12700" marR="5080" algn="ctr">
              <a:lnSpc>
                <a:spcPct val="115599"/>
              </a:lnSpc>
              <a:spcBef>
                <a:spcPts val="100"/>
              </a:spcBef>
            </a:pPr>
            <a:r>
              <a:rPr sz="4000" spc="-170" dirty="0">
                <a:latin typeface="Trebuchet MS"/>
                <a:cs typeface="Trebuchet MS"/>
              </a:rPr>
              <a:t>Whether </a:t>
            </a:r>
            <a:r>
              <a:rPr sz="4000" spc="-145" dirty="0">
                <a:latin typeface="Trebuchet MS"/>
                <a:cs typeface="Trebuchet MS"/>
              </a:rPr>
              <a:t>the </a:t>
            </a:r>
            <a:r>
              <a:rPr sz="4000" spc="-40" dirty="0">
                <a:latin typeface="Trebuchet MS"/>
                <a:cs typeface="Trebuchet MS"/>
              </a:rPr>
              <a:t>sodium–glucose </a:t>
            </a:r>
            <a:r>
              <a:rPr sz="4000" spc="-100" dirty="0">
                <a:latin typeface="Trebuchet MS"/>
                <a:cs typeface="Trebuchet MS"/>
              </a:rPr>
              <a:t>cotransporter </a:t>
            </a:r>
            <a:r>
              <a:rPr sz="4000" spc="360" dirty="0">
                <a:latin typeface="Trebuchet MS"/>
                <a:cs typeface="Trebuchet MS"/>
              </a:rPr>
              <a:t>2 </a:t>
            </a:r>
            <a:r>
              <a:rPr sz="4000" spc="-165" dirty="0">
                <a:latin typeface="Trebuchet MS"/>
                <a:cs typeface="Trebuchet MS"/>
              </a:rPr>
              <a:t>inhibitor </a:t>
            </a:r>
            <a:r>
              <a:rPr sz="4000" spc="-50" dirty="0">
                <a:latin typeface="Trebuchet MS"/>
                <a:cs typeface="Trebuchet MS"/>
              </a:rPr>
              <a:t>dapagliflozin reduces </a:t>
            </a:r>
            <a:r>
              <a:rPr sz="4000" spc="-145" dirty="0">
                <a:latin typeface="Trebuchet MS"/>
                <a:cs typeface="Trebuchet MS"/>
              </a:rPr>
              <a:t>the</a:t>
            </a:r>
            <a:r>
              <a:rPr sz="4000" spc="-745" dirty="0">
                <a:latin typeface="Trebuchet MS"/>
                <a:cs typeface="Trebuchet MS"/>
              </a:rPr>
              <a:t> </a:t>
            </a:r>
            <a:r>
              <a:rPr sz="4000" spc="-225" dirty="0">
                <a:latin typeface="Trebuchet MS"/>
                <a:cs typeface="Trebuchet MS"/>
              </a:rPr>
              <a:t>risk  </a:t>
            </a:r>
            <a:r>
              <a:rPr sz="4000" spc="-35" dirty="0">
                <a:latin typeface="Trebuchet MS"/>
                <a:cs typeface="Trebuchet MS"/>
              </a:rPr>
              <a:t>of </a:t>
            </a:r>
            <a:r>
              <a:rPr sz="4000" spc="175" dirty="0">
                <a:latin typeface="Trebuchet MS"/>
                <a:cs typeface="Trebuchet MS"/>
              </a:rPr>
              <a:t>a </a:t>
            </a:r>
            <a:r>
              <a:rPr sz="4000" spc="-5" dirty="0">
                <a:latin typeface="Trebuchet MS"/>
                <a:cs typeface="Trebuchet MS"/>
              </a:rPr>
              <a:t>range </a:t>
            </a:r>
            <a:r>
              <a:rPr sz="4000" spc="-35" dirty="0">
                <a:latin typeface="Trebuchet MS"/>
                <a:cs typeface="Trebuchet MS"/>
              </a:rPr>
              <a:t>of </a:t>
            </a:r>
            <a:r>
              <a:rPr sz="4000" spc="-160" dirty="0">
                <a:latin typeface="Trebuchet MS"/>
                <a:cs typeface="Trebuchet MS"/>
              </a:rPr>
              <a:t>morbidity </a:t>
            </a:r>
            <a:r>
              <a:rPr sz="4000" spc="20" dirty="0">
                <a:latin typeface="Trebuchet MS"/>
                <a:cs typeface="Trebuchet MS"/>
              </a:rPr>
              <a:t>and </a:t>
            </a:r>
            <a:r>
              <a:rPr sz="4000" spc="-190" dirty="0">
                <a:latin typeface="Trebuchet MS"/>
                <a:cs typeface="Trebuchet MS"/>
              </a:rPr>
              <a:t>mortality </a:t>
            </a:r>
            <a:r>
              <a:rPr sz="4000" spc="-70" dirty="0">
                <a:latin typeface="Trebuchet MS"/>
                <a:cs typeface="Trebuchet MS"/>
              </a:rPr>
              <a:t>outcomes </a:t>
            </a:r>
            <a:r>
              <a:rPr sz="4000" spc="-190" dirty="0">
                <a:latin typeface="Trebuchet MS"/>
                <a:cs typeface="Trebuchet MS"/>
              </a:rPr>
              <a:t>in </a:t>
            </a:r>
            <a:r>
              <a:rPr sz="4000" spc="-95" dirty="0">
                <a:latin typeface="Trebuchet MS"/>
                <a:cs typeface="Trebuchet MS"/>
              </a:rPr>
              <a:t>patients </a:t>
            </a:r>
            <a:r>
              <a:rPr sz="4000" spc="-185" dirty="0">
                <a:latin typeface="Trebuchet MS"/>
                <a:cs typeface="Trebuchet MS"/>
              </a:rPr>
              <a:t>with </a:t>
            </a:r>
            <a:r>
              <a:rPr sz="4000" spc="-114" dirty="0">
                <a:latin typeface="Trebuchet MS"/>
                <a:cs typeface="Trebuchet MS"/>
              </a:rPr>
              <a:t>heart </a:t>
            </a:r>
            <a:r>
              <a:rPr sz="4000" spc="-135" dirty="0">
                <a:latin typeface="Trebuchet MS"/>
                <a:cs typeface="Trebuchet MS"/>
              </a:rPr>
              <a:t>failure  </a:t>
            </a:r>
            <a:r>
              <a:rPr sz="4000" spc="-50" dirty="0">
                <a:latin typeface="Trebuchet MS"/>
                <a:cs typeface="Trebuchet MS"/>
              </a:rPr>
              <a:t>regardless </a:t>
            </a:r>
            <a:r>
              <a:rPr sz="4000" spc="-35" dirty="0">
                <a:latin typeface="Trebuchet MS"/>
                <a:cs typeface="Trebuchet MS"/>
              </a:rPr>
              <a:t>of </a:t>
            </a:r>
            <a:r>
              <a:rPr sz="4000" spc="-135" dirty="0">
                <a:latin typeface="Trebuchet MS"/>
                <a:cs typeface="Trebuchet MS"/>
              </a:rPr>
              <a:t>ejection </a:t>
            </a:r>
            <a:r>
              <a:rPr sz="4000" spc="-95" dirty="0">
                <a:latin typeface="Trebuchet MS"/>
                <a:cs typeface="Trebuchet MS"/>
              </a:rPr>
              <a:t>fraction </a:t>
            </a:r>
            <a:r>
              <a:rPr sz="4000" spc="-120" dirty="0">
                <a:latin typeface="Trebuchet MS"/>
                <a:cs typeface="Trebuchet MS"/>
              </a:rPr>
              <a:t>is</a:t>
            </a:r>
            <a:r>
              <a:rPr sz="4000" spc="-335" dirty="0">
                <a:latin typeface="Trebuchet MS"/>
                <a:cs typeface="Trebuchet MS"/>
              </a:rPr>
              <a:t> </a:t>
            </a:r>
            <a:r>
              <a:rPr sz="4000" spc="-145" dirty="0">
                <a:latin typeface="Trebuchet MS"/>
                <a:cs typeface="Trebuchet MS"/>
              </a:rPr>
              <a:t>unknown</a:t>
            </a:r>
            <a:endParaRPr sz="400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ABD3D0"/>
          </a:solidFill>
        </p:spPr>
        <p:txBody>
          <a:bodyPr wrap="square" lIns="0" tIns="0" rIns="0" bIns="0" rtlCol="0"/>
          <a:lstStyle/>
          <a:p>
            <a:endParaRPr/>
          </a:p>
        </p:txBody>
      </p:sp>
      <p:grpSp>
        <p:nvGrpSpPr>
          <p:cNvPr id="3" name="object 3"/>
          <p:cNvGrpSpPr/>
          <p:nvPr/>
        </p:nvGrpSpPr>
        <p:grpSpPr>
          <a:xfrm>
            <a:off x="2857573" y="1569616"/>
            <a:ext cx="15430500" cy="8717915"/>
            <a:chOff x="2857573" y="1569616"/>
            <a:chExt cx="15430500" cy="8717915"/>
          </a:xfrm>
        </p:grpSpPr>
        <p:sp>
          <p:nvSpPr>
            <p:cNvPr id="4" name="object 4"/>
            <p:cNvSpPr/>
            <p:nvPr/>
          </p:nvSpPr>
          <p:spPr>
            <a:xfrm>
              <a:off x="10596478" y="3751494"/>
              <a:ext cx="7691755" cy="6536055"/>
            </a:xfrm>
            <a:custGeom>
              <a:avLst/>
              <a:gdLst/>
              <a:ahLst/>
              <a:cxnLst/>
              <a:rect l="l" t="t" r="r" b="b"/>
              <a:pathLst>
                <a:path w="7691755" h="6536055">
                  <a:moveTo>
                    <a:pt x="5051050" y="6535505"/>
                  </a:moveTo>
                  <a:lnTo>
                    <a:pt x="5051050" y="2046288"/>
                  </a:lnTo>
                  <a:lnTo>
                    <a:pt x="5050536" y="2091511"/>
                  </a:lnTo>
                  <a:lnTo>
                    <a:pt x="5049318" y="2136721"/>
                  </a:lnTo>
                  <a:lnTo>
                    <a:pt x="5047295" y="2181915"/>
                  </a:lnTo>
                  <a:lnTo>
                    <a:pt x="5044366" y="2227085"/>
                  </a:lnTo>
                  <a:lnTo>
                    <a:pt x="5040429" y="2272227"/>
                  </a:lnTo>
                  <a:lnTo>
                    <a:pt x="5035383" y="2317337"/>
                  </a:lnTo>
                  <a:lnTo>
                    <a:pt x="5029126" y="2362407"/>
                  </a:lnTo>
                  <a:lnTo>
                    <a:pt x="5021559" y="2407434"/>
                  </a:lnTo>
                  <a:lnTo>
                    <a:pt x="5012578" y="2452412"/>
                  </a:lnTo>
                  <a:lnTo>
                    <a:pt x="5002083" y="2497336"/>
                  </a:lnTo>
                  <a:lnTo>
                    <a:pt x="4989973" y="2542200"/>
                  </a:lnTo>
                  <a:lnTo>
                    <a:pt x="4976145" y="2586999"/>
                  </a:lnTo>
                  <a:lnTo>
                    <a:pt x="4960500" y="2631729"/>
                  </a:lnTo>
                  <a:lnTo>
                    <a:pt x="4942662" y="2676602"/>
                  </a:lnTo>
                  <a:lnTo>
                    <a:pt x="4922869" y="2720337"/>
                  </a:lnTo>
                  <a:lnTo>
                    <a:pt x="4901193" y="2762935"/>
                  </a:lnTo>
                  <a:lnTo>
                    <a:pt x="4877706" y="2804398"/>
                  </a:lnTo>
                  <a:lnTo>
                    <a:pt x="4852482" y="2844728"/>
                  </a:lnTo>
                  <a:lnTo>
                    <a:pt x="4825592" y="2883927"/>
                  </a:lnTo>
                  <a:lnTo>
                    <a:pt x="4797109" y="2921996"/>
                  </a:lnTo>
                  <a:lnTo>
                    <a:pt x="4767106" y="2958937"/>
                  </a:lnTo>
                  <a:lnTo>
                    <a:pt x="4735654" y="2994752"/>
                  </a:lnTo>
                  <a:lnTo>
                    <a:pt x="4702826" y="3029443"/>
                  </a:lnTo>
                  <a:lnTo>
                    <a:pt x="4668695" y="3063010"/>
                  </a:lnTo>
                  <a:lnTo>
                    <a:pt x="4633333" y="3095458"/>
                  </a:lnTo>
                  <a:lnTo>
                    <a:pt x="4596812" y="3126786"/>
                  </a:lnTo>
                  <a:lnTo>
                    <a:pt x="4559205" y="3156996"/>
                  </a:lnTo>
                  <a:lnTo>
                    <a:pt x="4520584" y="3186091"/>
                  </a:lnTo>
                  <a:lnTo>
                    <a:pt x="4481022" y="3214072"/>
                  </a:lnTo>
                  <a:lnTo>
                    <a:pt x="4440591" y="3240941"/>
                  </a:lnTo>
                  <a:lnTo>
                    <a:pt x="4399363" y="3266700"/>
                  </a:lnTo>
                  <a:lnTo>
                    <a:pt x="4357411" y="3291350"/>
                  </a:lnTo>
                  <a:lnTo>
                    <a:pt x="4314807" y="3314893"/>
                  </a:lnTo>
                  <a:lnTo>
                    <a:pt x="4271625" y="3337331"/>
                  </a:lnTo>
                  <a:lnTo>
                    <a:pt x="4227935" y="3358666"/>
                  </a:lnTo>
                  <a:lnTo>
                    <a:pt x="4183810" y="3378899"/>
                  </a:lnTo>
                  <a:lnTo>
                    <a:pt x="4139324" y="3398032"/>
                  </a:lnTo>
                  <a:lnTo>
                    <a:pt x="4094548" y="3416067"/>
                  </a:lnTo>
                  <a:lnTo>
                    <a:pt x="4049555" y="3433006"/>
                  </a:lnTo>
                  <a:lnTo>
                    <a:pt x="4004417" y="3448850"/>
                  </a:lnTo>
                  <a:lnTo>
                    <a:pt x="3959206" y="3463601"/>
                  </a:lnTo>
                  <a:lnTo>
                    <a:pt x="3913995" y="3477261"/>
                  </a:lnTo>
                  <a:lnTo>
                    <a:pt x="3868857" y="3489832"/>
                  </a:lnTo>
                  <a:lnTo>
                    <a:pt x="3823864" y="3501315"/>
                  </a:lnTo>
                  <a:lnTo>
                    <a:pt x="3777926" y="3512144"/>
                  </a:lnTo>
                  <a:lnTo>
                    <a:pt x="3731850" y="3522513"/>
                  </a:lnTo>
                  <a:lnTo>
                    <a:pt x="3685644" y="3532443"/>
                  </a:lnTo>
                  <a:lnTo>
                    <a:pt x="3639317" y="3541959"/>
                  </a:lnTo>
                  <a:lnTo>
                    <a:pt x="3592878" y="3551083"/>
                  </a:lnTo>
                  <a:lnTo>
                    <a:pt x="3546335" y="3559839"/>
                  </a:lnTo>
                  <a:lnTo>
                    <a:pt x="3499697" y="3568249"/>
                  </a:lnTo>
                  <a:lnTo>
                    <a:pt x="3452972" y="3576337"/>
                  </a:lnTo>
                  <a:lnTo>
                    <a:pt x="3406169" y="3584125"/>
                  </a:lnTo>
                  <a:lnTo>
                    <a:pt x="3359296" y="3591637"/>
                  </a:lnTo>
                  <a:lnTo>
                    <a:pt x="3312363" y="3598896"/>
                  </a:lnTo>
                  <a:lnTo>
                    <a:pt x="3265377" y="3605925"/>
                  </a:lnTo>
                  <a:lnTo>
                    <a:pt x="3218347" y="3612747"/>
                  </a:lnTo>
                  <a:lnTo>
                    <a:pt x="3171282" y="3619385"/>
                  </a:lnTo>
                  <a:lnTo>
                    <a:pt x="3124190" y="3625863"/>
                  </a:lnTo>
                  <a:lnTo>
                    <a:pt x="3077080" y="3632202"/>
                  </a:lnTo>
                  <a:lnTo>
                    <a:pt x="3029961" y="3638427"/>
                  </a:lnTo>
                  <a:lnTo>
                    <a:pt x="2982841" y="3644561"/>
                  </a:lnTo>
                  <a:lnTo>
                    <a:pt x="2935728" y="3650626"/>
                  </a:lnTo>
                  <a:lnTo>
                    <a:pt x="2794521" y="3668641"/>
                  </a:lnTo>
                  <a:lnTo>
                    <a:pt x="2747525" y="3674663"/>
                  </a:lnTo>
                  <a:lnTo>
                    <a:pt x="2700579" y="3680732"/>
                  </a:lnTo>
                  <a:lnTo>
                    <a:pt x="2653692" y="3686871"/>
                  </a:lnTo>
                  <a:lnTo>
                    <a:pt x="2606873" y="3693103"/>
                  </a:lnTo>
                  <a:lnTo>
                    <a:pt x="2560130" y="3699451"/>
                  </a:lnTo>
                  <a:lnTo>
                    <a:pt x="2513471" y="3705939"/>
                  </a:lnTo>
                  <a:lnTo>
                    <a:pt x="2466906" y="3712589"/>
                  </a:lnTo>
                  <a:lnTo>
                    <a:pt x="2420444" y="3719425"/>
                  </a:lnTo>
                  <a:lnTo>
                    <a:pt x="2374091" y="3726469"/>
                  </a:lnTo>
                  <a:lnTo>
                    <a:pt x="2327858" y="3733745"/>
                  </a:lnTo>
                  <a:lnTo>
                    <a:pt x="2281752" y="3741275"/>
                  </a:lnTo>
                  <a:lnTo>
                    <a:pt x="2235783" y="3749084"/>
                  </a:lnTo>
                  <a:lnTo>
                    <a:pt x="2189958" y="3757193"/>
                  </a:lnTo>
                  <a:lnTo>
                    <a:pt x="2144287" y="3765626"/>
                  </a:lnTo>
                  <a:lnTo>
                    <a:pt x="2098777" y="3774407"/>
                  </a:lnTo>
                  <a:lnTo>
                    <a:pt x="2053439" y="3783557"/>
                  </a:lnTo>
                  <a:lnTo>
                    <a:pt x="2008279" y="3793101"/>
                  </a:lnTo>
                  <a:lnTo>
                    <a:pt x="1963307" y="3803061"/>
                  </a:lnTo>
                  <a:lnTo>
                    <a:pt x="1918531" y="3813461"/>
                  </a:lnTo>
                  <a:lnTo>
                    <a:pt x="1873960" y="3824323"/>
                  </a:lnTo>
                  <a:lnTo>
                    <a:pt x="1829603" y="3835671"/>
                  </a:lnTo>
                  <a:lnTo>
                    <a:pt x="1785467" y="3847527"/>
                  </a:lnTo>
                  <a:lnTo>
                    <a:pt x="1741562" y="3859915"/>
                  </a:lnTo>
                  <a:lnTo>
                    <a:pt x="1697896" y="3872858"/>
                  </a:lnTo>
                  <a:lnTo>
                    <a:pt x="1654478" y="3886379"/>
                  </a:lnTo>
                  <a:lnTo>
                    <a:pt x="1611316" y="3900501"/>
                  </a:lnTo>
                  <a:lnTo>
                    <a:pt x="1568419" y="3915247"/>
                  </a:lnTo>
                  <a:lnTo>
                    <a:pt x="1525796" y="3930641"/>
                  </a:lnTo>
                  <a:lnTo>
                    <a:pt x="1483454" y="3946704"/>
                  </a:lnTo>
                  <a:lnTo>
                    <a:pt x="1441403" y="3963461"/>
                  </a:lnTo>
                  <a:lnTo>
                    <a:pt x="1399651" y="3980935"/>
                  </a:lnTo>
                  <a:lnTo>
                    <a:pt x="1358207" y="3999148"/>
                  </a:lnTo>
                  <a:lnTo>
                    <a:pt x="1317079" y="4018123"/>
                  </a:lnTo>
                  <a:lnTo>
                    <a:pt x="1276276" y="4037884"/>
                  </a:lnTo>
                  <a:lnTo>
                    <a:pt x="1235807" y="4058455"/>
                  </a:lnTo>
                  <a:lnTo>
                    <a:pt x="1195679" y="4079856"/>
                  </a:lnTo>
                  <a:lnTo>
                    <a:pt x="1155902" y="4102113"/>
                  </a:lnTo>
                  <a:lnTo>
                    <a:pt x="1116484" y="4125248"/>
                  </a:lnTo>
                  <a:lnTo>
                    <a:pt x="1077434" y="4149285"/>
                  </a:lnTo>
                  <a:lnTo>
                    <a:pt x="1038761" y="4174245"/>
                  </a:lnTo>
                  <a:lnTo>
                    <a:pt x="1000472" y="4200153"/>
                  </a:lnTo>
                  <a:lnTo>
                    <a:pt x="962576" y="4227031"/>
                  </a:lnTo>
                  <a:lnTo>
                    <a:pt x="925083" y="4254902"/>
                  </a:lnTo>
                  <a:lnTo>
                    <a:pt x="888000" y="4283791"/>
                  </a:lnTo>
                  <a:lnTo>
                    <a:pt x="851337" y="4313718"/>
                  </a:lnTo>
                  <a:lnTo>
                    <a:pt x="815101" y="4344709"/>
                  </a:lnTo>
                  <a:lnTo>
                    <a:pt x="779302" y="4376785"/>
                  </a:lnTo>
                  <a:lnTo>
                    <a:pt x="743947" y="4409971"/>
                  </a:lnTo>
                  <a:lnTo>
                    <a:pt x="709046" y="4444288"/>
                  </a:lnTo>
                  <a:lnTo>
                    <a:pt x="674607" y="4479760"/>
                  </a:lnTo>
                  <a:lnTo>
                    <a:pt x="640639" y="4516411"/>
                  </a:lnTo>
                  <a:lnTo>
                    <a:pt x="607150" y="4554263"/>
                  </a:lnTo>
                  <a:lnTo>
                    <a:pt x="574148" y="4593339"/>
                  </a:lnTo>
                  <a:lnTo>
                    <a:pt x="541643" y="4633662"/>
                  </a:lnTo>
                  <a:lnTo>
                    <a:pt x="509643" y="4675256"/>
                  </a:lnTo>
                  <a:lnTo>
                    <a:pt x="480153" y="4715191"/>
                  </a:lnTo>
                  <a:lnTo>
                    <a:pt x="451445" y="4755590"/>
                  </a:lnTo>
                  <a:lnTo>
                    <a:pt x="423528" y="4796440"/>
                  </a:lnTo>
                  <a:lnTo>
                    <a:pt x="396412" y="4837729"/>
                  </a:lnTo>
                  <a:lnTo>
                    <a:pt x="370106" y="4879444"/>
                  </a:lnTo>
                  <a:lnTo>
                    <a:pt x="344619" y="4921572"/>
                  </a:lnTo>
                  <a:lnTo>
                    <a:pt x="319961" y="4964100"/>
                  </a:lnTo>
                  <a:lnTo>
                    <a:pt x="296141" y="5007017"/>
                  </a:lnTo>
                  <a:lnTo>
                    <a:pt x="273169" y="5050308"/>
                  </a:lnTo>
                  <a:lnTo>
                    <a:pt x="251052" y="5093963"/>
                  </a:lnTo>
                  <a:lnTo>
                    <a:pt x="229802" y="5137967"/>
                  </a:lnTo>
                  <a:lnTo>
                    <a:pt x="209426" y="5182308"/>
                  </a:lnTo>
                  <a:lnTo>
                    <a:pt x="189935" y="5226974"/>
                  </a:lnTo>
                  <a:lnTo>
                    <a:pt x="171338" y="5271951"/>
                  </a:lnTo>
                  <a:lnTo>
                    <a:pt x="153643" y="5317228"/>
                  </a:lnTo>
                  <a:lnTo>
                    <a:pt x="136861" y="5362791"/>
                  </a:lnTo>
                  <a:lnTo>
                    <a:pt x="121000" y="5408628"/>
                  </a:lnTo>
                  <a:lnTo>
                    <a:pt x="106071" y="5454726"/>
                  </a:lnTo>
                  <a:lnTo>
                    <a:pt x="92081" y="5501072"/>
                  </a:lnTo>
                  <a:lnTo>
                    <a:pt x="79041" y="5547654"/>
                  </a:lnTo>
                  <a:lnTo>
                    <a:pt x="66960" y="5594459"/>
                  </a:lnTo>
                  <a:lnTo>
                    <a:pt x="55846" y="5641474"/>
                  </a:lnTo>
                  <a:lnTo>
                    <a:pt x="45710" y="5688687"/>
                  </a:lnTo>
                  <a:lnTo>
                    <a:pt x="36561" y="5736084"/>
                  </a:lnTo>
                  <a:lnTo>
                    <a:pt x="28407" y="5783654"/>
                  </a:lnTo>
                  <a:lnTo>
                    <a:pt x="21259" y="5831384"/>
                  </a:lnTo>
                  <a:lnTo>
                    <a:pt x="15125" y="5879260"/>
                  </a:lnTo>
                  <a:lnTo>
                    <a:pt x="10015" y="5927271"/>
                  </a:lnTo>
                  <a:lnTo>
                    <a:pt x="5939" y="5975403"/>
                  </a:lnTo>
                  <a:lnTo>
                    <a:pt x="2904" y="6023644"/>
                  </a:lnTo>
                  <a:lnTo>
                    <a:pt x="921" y="6071981"/>
                  </a:lnTo>
                  <a:lnTo>
                    <a:pt x="0" y="6120401"/>
                  </a:lnTo>
                  <a:lnTo>
                    <a:pt x="148" y="6168893"/>
                  </a:lnTo>
                  <a:lnTo>
                    <a:pt x="1376" y="6217442"/>
                  </a:lnTo>
                  <a:lnTo>
                    <a:pt x="3693" y="6266037"/>
                  </a:lnTo>
                  <a:lnTo>
                    <a:pt x="7108" y="6314664"/>
                  </a:lnTo>
                  <a:lnTo>
                    <a:pt x="11630" y="6363311"/>
                  </a:lnTo>
                  <a:lnTo>
                    <a:pt x="17270" y="6411966"/>
                  </a:lnTo>
                  <a:lnTo>
                    <a:pt x="24035" y="6460616"/>
                  </a:lnTo>
                  <a:lnTo>
                    <a:pt x="31936" y="6509247"/>
                  </a:lnTo>
                  <a:lnTo>
                    <a:pt x="36823" y="6535505"/>
                  </a:lnTo>
                  <a:lnTo>
                    <a:pt x="5051050" y="6535505"/>
                  </a:lnTo>
                  <a:close/>
                </a:path>
                <a:path w="7691755" h="6536055">
                  <a:moveTo>
                    <a:pt x="7691519" y="6535505"/>
                  </a:moveTo>
                  <a:lnTo>
                    <a:pt x="7691519" y="0"/>
                  </a:lnTo>
                  <a:lnTo>
                    <a:pt x="7648747" y="8115"/>
                  </a:lnTo>
                  <a:lnTo>
                    <a:pt x="7600093" y="16100"/>
                  </a:lnTo>
                  <a:lnTo>
                    <a:pt x="7551254" y="22957"/>
                  </a:lnTo>
                  <a:lnTo>
                    <a:pt x="7502251" y="28768"/>
                  </a:lnTo>
                  <a:lnTo>
                    <a:pt x="7453105" y="33612"/>
                  </a:lnTo>
                  <a:lnTo>
                    <a:pt x="7403836" y="37571"/>
                  </a:lnTo>
                  <a:lnTo>
                    <a:pt x="7354466" y="40724"/>
                  </a:lnTo>
                  <a:lnTo>
                    <a:pt x="7305016" y="43153"/>
                  </a:lnTo>
                  <a:lnTo>
                    <a:pt x="7255506" y="44938"/>
                  </a:lnTo>
                  <a:lnTo>
                    <a:pt x="7205957" y="46159"/>
                  </a:lnTo>
                  <a:lnTo>
                    <a:pt x="7156390" y="46897"/>
                  </a:lnTo>
                  <a:lnTo>
                    <a:pt x="7106826" y="47233"/>
                  </a:lnTo>
                  <a:lnTo>
                    <a:pt x="7057286" y="47246"/>
                  </a:lnTo>
                  <a:lnTo>
                    <a:pt x="7007791" y="47018"/>
                  </a:lnTo>
                  <a:lnTo>
                    <a:pt x="6958361" y="46629"/>
                  </a:lnTo>
                  <a:lnTo>
                    <a:pt x="6909018" y="46159"/>
                  </a:lnTo>
                  <a:lnTo>
                    <a:pt x="6859495" y="46109"/>
                  </a:lnTo>
                  <a:lnTo>
                    <a:pt x="6809978" y="46433"/>
                  </a:lnTo>
                  <a:lnTo>
                    <a:pt x="6760495" y="47174"/>
                  </a:lnTo>
                  <a:lnTo>
                    <a:pt x="6711075" y="48374"/>
                  </a:lnTo>
                  <a:lnTo>
                    <a:pt x="6661745" y="50075"/>
                  </a:lnTo>
                  <a:lnTo>
                    <a:pt x="6612535" y="52321"/>
                  </a:lnTo>
                  <a:lnTo>
                    <a:pt x="6563472" y="55153"/>
                  </a:lnTo>
                  <a:lnTo>
                    <a:pt x="6514586" y="58614"/>
                  </a:lnTo>
                  <a:lnTo>
                    <a:pt x="6465905" y="62748"/>
                  </a:lnTo>
                  <a:lnTo>
                    <a:pt x="6417457" y="67595"/>
                  </a:lnTo>
                  <a:lnTo>
                    <a:pt x="6369270" y="73199"/>
                  </a:lnTo>
                  <a:lnTo>
                    <a:pt x="6321373" y="79602"/>
                  </a:lnTo>
                  <a:lnTo>
                    <a:pt x="6273795" y="86847"/>
                  </a:lnTo>
                  <a:lnTo>
                    <a:pt x="6226564" y="94977"/>
                  </a:lnTo>
                  <a:lnTo>
                    <a:pt x="6179708" y="104033"/>
                  </a:lnTo>
                  <a:lnTo>
                    <a:pt x="6133256" y="114058"/>
                  </a:lnTo>
                  <a:lnTo>
                    <a:pt x="6087237" y="125095"/>
                  </a:lnTo>
                  <a:lnTo>
                    <a:pt x="6041678" y="137187"/>
                  </a:lnTo>
                  <a:lnTo>
                    <a:pt x="5996608" y="150375"/>
                  </a:lnTo>
                  <a:lnTo>
                    <a:pt x="5952056" y="164703"/>
                  </a:lnTo>
                  <a:lnTo>
                    <a:pt x="5908050" y="180212"/>
                  </a:lnTo>
                  <a:lnTo>
                    <a:pt x="5864619" y="196946"/>
                  </a:lnTo>
                  <a:lnTo>
                    <a:pt x="5821791" y="214947"/>
                  </a:lnTo>
                  <a:lnTo>
                    <a:pt x="5779594" y="234257"/>
                  </a:lnTo>
                  <a:lnTo>
                    <a:pt x="5738057" y="254919"/>
                  </a:lnTo>
                  <a:lnTo>
                    <a:pt x="5697208" y="276975"/>
                  </a:lnTo>
                  <a:lnTo>
                    <a:pt x="5657076" y="300469"/>
                  </a:lnTo>
                  <a:lnTo>
                    <a:pt x="5617690" y="325442"/>
                  </a:lnTo>
                  <a:lnTo>
                    <a:pt x="5579077" y="351936"/>
                  </a:lnTo>
                  <a:lnTo>
                    <a:pt x="5541266" y="379995"/>
                  </a:lnTo>
                  <a:lnTo>
                    <a:pt x="5504286" y="409662"/>
                  </a:lnTo>
                  <a:lnTo>
                    <a:pt x="5468164" y="440977"/>
                  </a:lnTo>
                  <a:lnTo>
                    <a:pt x="5432931" y="473985"/>
                  </a:lnTo>
                  <a:lnTo>
                    <a:pt x="5398613" y="508727"/>
                  </a:lnTo>
                  <a:lnTo>
                    <a:pt x="5365240" y="545246"/>
                  </a:lnTo>
                  <a:lnTo>
                    <a:pt x="5332839" y="583585"/>
                  </a:lnTo>
                  <a:lnTo>
                    <a:pt x="5301440" y="623786"/>
                  </a:lnTo>
                  <a:lnTo>
                    <a:pt x="5271070" y="665891"/>
                  </a:lnTo>
                  <a:lnTo>
                    <a:pt x="5241759" y="709943"/>
                  </a:lnTo>
                  <a:lnTo>
                    <a:pt x="5215246" y="753093"/>
                  </a:lnTo>
                  <a:lnTo>
                    <a:pt x="5191069" y="796387"/>
                  </a:lnTo>
                  <a:lnTo>
                    <a:pt x="5169126" y="839822"/>
                  </a:lnTo>
                  <a:lnTo>
                    <a:pt x="5149316" y="883391"/>
                  </a:lnTo>
                  <a:lnTo>
                    <a:pt x="5131537" y="927090"/>
                  </a:lnTo>
                  <a:lnTo>
                    <a:pt x="5115690" y="970912"/>
                  </a:lnTo>
                  <a:lnTo>
                    <a:pt x="5101671" y="1014854"/>
                  </a:lnTo>
                  <a:lnTo>
                    <a:pt x="5089380" y="1058910"/>
                  </a:lnTo>
                  <a:lnTo>
                    <a:pt x="5078715" y="1103074"/>
                  </a:lnTo>
                  <a:lnTo>
                    <a:pt x="5069576" y="1147342"/>
                  </a:lnTo>
                  <a:lnTo>
                    <a:pt x="5061860" y="1191707"/>
                  </a:lnTo>
                  <a:lnTo>
                    <a:pt x="5055467" y="1236165"/>
                  </a:lnTo>
                  <a:lnTo>
                    <a:pt x="5050296" y="1280711"/>
                  </a:lnTo>
                  <a:lnTo>
                    <a:pt x="5046244" y="1325339"/>
                  </a:lnTo>
                  <a:lnTo>
                    <a:pt x="5043211" y="1370044"/>
                  </a:lnTo>
                  <a:lnTo>
                    <a:pt x="5041095" y="1414821"/>
                  </a:lnTo>
                  <a:lnTo>
                    <a:pt x="5039795" y="1459664"/>
                  </a:lnTo>
                  <a:lnTo>
                    <a:pt x="5039209" y="1504568"/>
                  </a:lnTo>
                  <a:lnTo>
                    <a:pt x="5039237" y="1549529"/>
                  </a:lnTo>
                  <a:lnTo>
                    <a:pt x="5040728" y="1639597"/>
                  </a:lnTo>
                  <a:lnTo>
                    <a:pt x="5049384" y="1910598"/>
                  </a:lnTo>
                  <a:lnTo>
                    <a:pt x="5050962" y="2001058"/>
                  </a:lnTo>
                  <a:lnTo>
                    <a:pt x="5051050" y="6535505"/>
                  </a:lnTo>
                  <a:lnTo>
                    <a:pt x="7691519" y="6535505"/>
                  </a:lnTo>
                  <a:close/>
                </a:path>
              </a:pathLst>
            </a:custGeom>
            <a:solidFill>
              <a:srgbClr val="FAB6D0"/>
            </a:solidFill>
          </p:spPr>
          <p:txBody>
            <a:bodyPr wrap="square" lIns="0" tIns="0" rIns="0" bIns="0" rtlCol="0"/>
            <a:lstStyle/>
            <a:p>
              <a:endParaRPr/>
            </a:p>
          </p:txBody>
        </p:sp>
        <p:sp>
          <p:nvSpPr>
            <p:cNvPr id="5" name="object 5"/>
            <p:cNvSpPr/>
            <p:nvPr/>
          </p:nvSpPr>
          <p:spPr>
            <a:xfrm>
              <a:off x="2857573" y="1569616"/>
              <a:ext cx="11830049" cy="6429371"/>
            </a:xfrm>
            <a:prstGeom prst="rect">
              <a:avLst/>
            </a:prstGeom>
            <a:blipFill>
              <a:blip r:embed="rId2" cstate="print"/>
              <a:stretch>
                <a:fillRect/>
              </a:stretch>
            </a:blipFill>
          </p:spPr>
          <p:txBody>
            <a:bodyPr wrap="square" lIns="0" tIns="0" rIns="0" bIns="0" rtlCol="0"/>
            <a:lstStyle/>
            <a:p>
              <a:endParaRPr/>
            </a:p>
          </p:txBody>
        </p:sp>
      </p:grpSp>
      <p:sp>
        <p:nvSpPr>
          <p:cNvPr id="6" name="object 6"/>
          <p:cNvSpPr txBox="1"/>
          <p:nvPr/>
        </p:nvSpPr>
        <p:spPr>
          <a:xfrm>
            <a:off x="-12700" y="7917803"/>
            <a:ext cx="18226405" cy="2359025"/>
          </a:xfrm>
          <a:prstGeom prst="rect">
            <a:avLst/>
          </a:prstGeom>
        </p:spPr>
        <p:txBody>
          <a:bodyPr vert="horz" wrap="square" lIns="0" tIns="12700" rIns="0" bIns="0" rtlCol="0">
            <a:spAutoFit/>
          </a:bodyPr>
          <a:lstStyle/>
          <a:p>
            <a:pPr marL="12700" marR="5080">
              <a:lnSpc>
                <a:spcPct val="115100"/>
              </a:lnSpc>
              <a:spcBef>
                <a:spcPts val="100"/>
              </a:spcBef>
            </a:pPr>
            <a:r>
              <a:rPr sz="1900" spc="-50" dirty="0">
                <a:latin typeface="Trebuchet MS"/>
                <a:cs typeface="Trebuchet MS"/>
              </a:rPr>
              <a:t>a–f, </a:t>
            </a:r>
            <a:r>
              <a:rPr sz="1900" spc="-30" dirty="0">
                <a:latin typeface="Trebuchet MS"/>
                <a:cs typeface="Trebuchet MS"/>
              </a:rPr>
              <a:t>Incidence </a:t>
            </a:r>
            <a:r>
              <a:rPr sz="1900" spc="-75" dirty="0">
                <a:latin typeface="Trebuchet MS"/>
                <a:cs typeface="Trebuchet MS"/>
              </a:rPr>
              <a:t>of: </a:t>
            </a:r>
            <a:r>
              <a:rPr sz="1900" spc="-25" dirty="0">
                <a:latin typeface="Trebuchet MS"/>
                <a:cs typeface="Trebuchet MS"/>
              </a:rPr>
              <a:t>death </a:t>
            </a:r>
            <a:r>
              <a:rPr sz="1900" spc="-80" dirty="0">
                <a:latin typeface="Trebuchet MS"/>
                <a:cs typeface="Trebuchet MS"/>
              </a:rPr>
              <a:t>from </a:t>
            </a:r>
            <a:r>
              <a:rPr sz="1900" spc="165" dirty="0">
                <a:latin typeface="Trebuchet MS"/>
                <a:cs typeface="Trebuchet MS"/>
              </a:rPr>
              <a:t>CV </a:t>
            </a:r>
            <a:r>
              <a:rPr sz="1900" dirty="0">
                <a:latin typeface="Trebuchet MS"/>
                <a:cs typeface="Trebuchet MS"/>
              </a:rPr>
              <a:t>causes </a:t>
            </a:r>
            <a:r>
              <a:rPr sz="1900" spc="-85" dirty="0">
                <a:latin typeface="Trebuchet MS"/>
                <a:cs typeface="Trebuchet MS"/>
              </a:rPr>
              <a:t>(a); </a:t>
            </a:r>
            <a:r>
              <a:rPr sz="1900" spc="-25" dirty="0">
                <a:latin typeface="Trebuchet MS"/>
                <a:cs typeface="Trebuchet MS"/>
              </a:rPr>
              <a:t>death </a:t>
            </a:r>
            <a:r>
              <a:rPr sz="1900" spc="-80" dirty="0">
                <a:latin typeface="Trebuchet MS"/>
                <a:cs typeface="Trebuchet MS"/>
              </a:rPr>
              <a:t>from </a:t>
            </a:r>
            <a:r>
              <a:rPr sz="1900" spc="-70" dirty="0">
                <a:latin typeface="Trebuchet MS"/>
                <a:cs typeface="Trebuchet MS"/>
              </a:rPr>
              <a:t>all </a:t>
            </a:r>
            <a:r>
              <a:rPr sz="1900" dirty="0">
                <a:latin typeface="Trebuchet MS"/>
                <a:cs typeface="Trebuchet MS"/>
              </a:rPr>
              <a:t>causes </a:t>
            </a:r>
            <a:r>
              <a:rPr sz="1900" spc="-100" dirty="0">
                <a:latin typeface="Trebuchet MS"/>
                <a:cs typeface="Trebuchet MS"/>
              </a:rPr>
              <a:t>(b); </a:t>
            </a:r>
            <a:r>
              <a:rPr sz="1900" spc="-70" dirty="0">
                <a:latin typeface="Trebuchet MS"/>
                <a:cs typeface="Trebuchet MS"/>
              </a:rPr>
              <a:t>the </a:t>
            </a:r>
            <a:r>
              <a:rPr sz="1900" spc="-60" dirty="0">
                <a:latin typeface="Trebuchet MS"/>
                <a:cs typeface="Trebuchet MS"/>
              </a:rPr>
              <a:t>total </a:t>
            </a:r>
            <a:r>
              <a:rPr sz="1900" spc="-70" dirty="0">
                <a:latin typeface="Trebuchet MS"/>
                <a:cs typeface="Trebuchet MS"/>
              </a:rPr>
              <a:t>number </a:t>
            </a:r>
            <a:r>
              <a:rPr sz="1900" spc="-20" dirty="0">
                <a:latin typeface="Trebuchet MS"/>
                <a:cs typeface="Trebuchet MS"/>
              </a:rPr>
              <a:t>of </a:t>
            </a:r>
            <a:r>
              <a:rPr sz="1900" spc="-45" dirty="0">
                <a:latin typeface="Trebuchet MS"/>
                <a:cs typeface="Trebuchet MS"/>
              </a:rPr>
              <a:t>hospital </a:t>
            </a:r>
            <a:r>
              <a:rPr sz="1900" spc="-35" dirty="0">
                <a:latin typeface="Trebuchet MS"/>
                <a:cs typeface="Trebuchet MS"/>
              </a:rPr>
              <a:t>admissions </a:t>
            </a:r>
            <a:r>
              <a:rPr sz="1900" spc="-65" dirty="0">
                <a:latin typeface="Trebuchet MS"/>
                <a:cs typeface="Trebuchet MS"/>
              </a:rPr>
              <a:t>for </a:t>
            </a:r>
            <a:r>
              <a:rPr sz="1900" spc="-80" dirty="0">
                <a:latin typeface="Trebuchet MS"/>
                <a:cs typeface="Trebuchet MS"/>
              </a:rPr>
              <a:t>HF </a:t>
            </a:r>
            <a:r>
              <a:rPr sz="1900" spc="-95" dirty="0">
                <a:latin typeface="Trebuchet MS"/>
                <a:cs typeface="Trebuchet MS"/>
              </a:rPr>
              <a:t>(c); time </a:t>
            </a:r>
            <a:r>
              <a:rPr sz="1900" spc="-55" dirty="0">
                <a:latin typeface="Trebuchet MS"/>
                <a:cs typeface="Trebuchet MS"/>
              </a:rPr>
              <a:t>to </a:t>
            </a:r>
            <a:r>
              <a:rPr sz="1900" spc="-90" dirty="0">
                <a:latin typeface="Trebuchet MS"/>
                <a:cs typeface="Trebuchet MS"/>
              </a:rPr>
              <a:t>first </a:t>
            </a:r>
            <a:r>
              <a:rPr sz="1900" spc="-45" dirty="0">
                <a:latin typeface="Trebuchet MS"/>
                <a:cs typeface="Trebuchet MS"/>
              </a:rPr>
              <a:t>hospital </a:t>
            </a:r>
            <a:r>
              <a:rPr sz="1900" spc="-40" dirty="0">
                <a:latin typeface="Trebuchet MS"/>
                <a:cs typeface="Trebuchet MS"/>
              </a:rPr>
              <a:t>admission </a:t>
            </a:r>
            <a:r>
              <a:rPr sz="1900" spc="-65" dirty="0">
                <a:latin typeface="Trebuchet MS"/>
                <a:cs typeface="Trebuchet MS"/>
              </a:rPr>
              <a:t>for </a:t>
            </a:r>
            <a:r>
              <a:rPr sz="1900" spc="-80" dirty="0">
                <a:latin typeface="Trebuchet MS"/>
                <a:cs typeface="Trebuchet MS"/>
              </a:rPr>
              <a:t>HF </a:t>
            </a:r>
            <a:r>
              <a:rPr sz="1900" spc="-100" dirty="0">
                <a:latin typeface="Trebuchet MS"/>
                <a:cs typeface="Trebuchet MS"/>
              </a:rPr>
              <a:t>(d); </a:t>
            </a:r>
            <a:r>
              <a:rPr sz="1900" spc="-25" dirty="0">
                <a:latin typeface="Trebuchet MS"/>
                <a:cs typeface="Trebuchet MS"/>
              </a:rPr>
              <a:t>death </a:t>
            </a:r>
            <a:r>
              <a:rPr sz="1900" spc="-80" dirty="0">
                <a:latin typeface="Trebuchet MS"/>
                <a:cs typeface="Trebuchet MS"/>
              </a:rPr>
              <a:t>from  </a:t>
            </a:r>
            <a:r>
              <a:rPr sz="1900" spc="165" dirty="0">
                <a:latin typeface="Trebuchet MS"/>
                <a:cs typeface="Trebuchet MS"/>
              </a:rPr>
              <a:t>CV </a:t>
            </a:r>
            <a:r>
              <a:rPr sz="1900" spc="-35" dirty="0">
                <a:latin typeface="Trebuchet MS"/>
                <a:cs typeface="Trebuchet MS"/>
              </a:rPr>
              <a:t>causes, </a:t>
            </a:r>
            <a:r>
              <a:rPr sz="1900" spc="10" dirty="0">
                <a:latin typeface="Trebuchet MS"/>
                <a:cs typeface="Trebuchet MS"/>
              </a:rPr>
              <a:t>MI </a:t>
            </a:r>
            <a:r>
              <a:rPr sz="1900" spc="-65" dirty="0">
                <a:latin typeface="Trebuchet MS"/>
                <a:cs typeface="Trebuchet MS"/>
              </a:rPr>
              <a:t>or </a:t>
            </a:r>
            <a:r>
              <a:rPr sz="1900" spc="-75" dirty="0">
                <a:latin typeface="Trebuchet MS"/>
                <a:cs typeface="Trebuchet MS"/>
              </a:rPr>
              <a:t>stroke </a:t>
            </a:r>
            <a:r>
              <a:rPr sz="1900" spc="-110" dirty="0">
                <a:latin typeface="Trebuchet MS"/>
                <a:cs typeface="Trebuchet MS"/>
              </a:rPr>
              <a:t>(e); </a:t>
            </a:r>
            <a:r>
              <a:rPr sz="1900" spc="5" dirty="0">
                <a:latin typeface="Trebuchet MS"/>
                <a:cs typeface="Trebuchet MS"/>
              </a:rPr>
              <a:t>and </a:t>
            </a:r>
            <a:r>
              <a:rPr sz="1900" spc="-25" dirty="0">
                <a:latin typeface="Trebuchet MS"/>
                <a:cs typeface="Trebuchet MS"/>
              </a:rPr>
              <a:t>death </a:t>
            </a:r>
            <a:r>
              <a:rPr sz="1900" spc="-80" dirty="0">
                <a:latin typeface="Trebuchet MS"/>
                <a:cs typeface="Trebuchet MS"/>
              </a:rPr>
              <a:t>from </a:t>
            </a:r>
            <a:r>
              <a:rPr sz="1900" spc="165" dirty="0">
                <a:latin typeface="Trebuchet MS"/>
                <a:cs typeface="Trebuchet MS"/>
              </a:rPr>
              <a:t>CV</a:t>
            </a:r>
            <a:r>
              <a:rPr sz="1900" spc="-310" dirty="0">
                <a:latin typeface="Trebuchet MS"/>
                <a:cs typeface="Trebuchet MS"/>
              </a:rPr>
              <a:t> </a:t>
            </a:r>
            <a:r>
              <a:rPr sz="1900" dirty="0">
                <a:latin typeface="Trebuchet MS"/>
                <a:cs typeface="Trebuchet MS"/>
              </a:rPr>
              <a:t>causes </a:t>
            </a:r>
            <a:r>
              <a:rPr sz="1900" spc="-65" dirty="0">
                <a:latin typeface="Trebuchet MS"/>
                <a:cs typeface="Trebuchet MS"/>
              </a:rPr>
              <a:t>or </a:t>
            </a:r>
            <a:r>
              <a:rPr sz="1900" spc="-45" dirty="0">
                <a:latin typeface="Trebuchet MS"/>
                <a:cs typeface="Trebuchet MS"/>
              </a:rPr>
              <a:t>hospital </a:t>
            </a:r>
            <a:r>
              <a:rPr sz="1900" spc="-40" dirty="0">
                <a:latin typeface="Trebuchet MS"/>
                <a:cs typeface="Trebuchet MS"/>
              </a:rPr>
              <a:t>admission </a:t>
            </a:r>
            <a:r>
              <a:rPr sz="1900" spc="-65" dirty="0">
                <a:latin typeface="Trebuchet MS"/>
                <a:cs typeface="Trebuchet MS"/>
              </a:rPr>
              <a:t>for </a:t>
            </a:r>
            <a:r>
              <a:rPr sz="1900" spc="-80" dirty="0">
                <a:latin typeface="Trebuchet MS"/>
                <a:cs typeface="Trebuchet MS"/>
              </a:rPr>
              <a:t>HF </a:t>
            </a:r>
            <a:r>
              <a:rPr sz="1900" spc="-135" dirty="0">
                <a:latin typeface="Trebuchet MS"/>
                <a:cs typeface="Trebuchet MS"/>
              </a:rPr>
              <a:t>(f), </a:t>
            </a:r>
            <a:r>
              <a:rPr sz="1900" dirty="0">
                <a:latin typeface="Trebuchet MS"/>
                <a:cs typeface="Trebuchet MS"/>
              </a:rPr>
              <a:t>according </a:t>
            </a:r>
            <a:r>
              <a:rPr sz="1900" spc="-55" dirty="0">
                <a:latin typeface="Trebuchet MS"/>
                <a:cs typeface="Trebuchet MS"/>
              </a:rPr>
              <a:t>to </a:t>
            </a:r>
            <a:r>
              <a:rPr sz="1900" spc="-40" dirty="0">
                <a:latin typeface="Trebuchet MS"/>
                <a:cs typeface="Trebuchet MS"/>
              </a:rPr>
              <a:t>randomized </a:t>
            </a:r>
            <a:r>
              <a:rPr sz="1900" spc="-75" dirty="0">
                <a:latin typeface="Trebuchet MS"/>
                <a:cs typeface="Trebuchet MS"/>
              </a:rPr>
              <a:t>therapy. </a:t>
            </a:r>
            <a:r>
              <a:rPr sz="1900" spc="-45" dirty="0">
                <a:latin typeface="Trebuchet MS"/>
                <a:cs typeface="Trebuchet MS"/>
              </a:rPr>
              <a:t>Participants </a:t>
            </a:r>
            <a:r>
              <a:rPr sz="1900" spc="-40" dirty="0">
                <a:latin typeface="Trebuchet MS"/>
                <a:cs typeface="Trebuchet MS"/>
              </a:rPr>
              <a:t>randomized </a:t>
            </a:r>
            <a:r>
              <a:rPr sz="1900" spc="-55" dirty="0">
                <a:latin typeface="Trebuchet MS"/>
                <a:cs typeface="Trebuchet MS"/>
              </a:rPr>
              <a:t>to </a:t>
            </a:r>
            <a:r>
              <a:rPr sz="1900" spc="-25" dirty="0">
                <a:latin typeface="Trebuchet MS"/>
                <a:cs typeface="Trebuchet MS"/>
              </a:rPr>
              <a:t>dapagliflozin are </a:t>
            </a:r>
            <a:r>
              <a:rPr sz="1900" spc="-40" dirty="0">
                <a:latin typeface="Trebuchet MS"/>
                <a:cs typeface="Trebuchet MS"/>
              </a:rPr>
              <a:t>shown </a:t>
            </a:r>
            <a:r>
              <a:rPr sz="1900" spc="-90" dirty="0">
                <a:latin typeface="Trebuchet MS"/>
                <a:cs typeface="Trebuchet MS"/>
              </a:rPr>
              <a:t>in  </a:t>
            </a:r>
            <a:r>
              <a:rPr sz="1900" spc="-50" dirty="0">
                <a:latin typeface="Trebuchet MS"/>
                <a:cs typeface="Trebuchet MS"/>
              </a:rPr>
              <a:t>blue </a:t>
            </a:r>
            <a:r>
              <a:rPr sz="1900" spc="5" dirty="0">
                <a:latin typeface="Trebuchet MS"/>
                <a:cs typeface="Trebuchet MS"/>
              </a:rPr>
              <a:t>and </a:t>
            </a:r>
            <a:r>
              <a:rPr sz="1900" spc="-40" dirty="0">
                <a:latin typeface="Trebuchet MS"/>
                <a:cs typeface="Trebuchet MS"/>
              </a:rPr>
              <a:t>those randomized </a:t>
            </a:r>
            <a:r>
              <a:rPr sz="1900" spc="-55" dirty="0">
                <a:latin typeface="Trebuchet MS"/>
                <a:cs typeface="Trebuchet MS"/>
              </a:rPr>
              <a:t>to </a:t>
            </a:r>
            <a:r>
              <a:rPr sz="1900" spc="5" dirty="0">
                <a:latin typeface="Trebuchet MS"/>
                <a:cs typeface="Trebuchet MS"/>
              </a:rPr>
              <a:t>placebo </a:t>
            </a:r>
            <a:r>
              <a:rPr sz="1900" spc="-90" dirty="0">
                <a:latin typeface="Trebuchet MS"/>
                <a:cs typeface="Trebuchet MS"/>
              </a:rPr>
              <a:t>in </a:t>
            </a:r>
            <a:r>
              <a:rPr sz="1900" spc="-85" dirty="0">
                <a:latin typeface="Trebuchet MS"/>
                <a:cs typeface="Trebuchet MS"/>
              </a:rPr>
              <a:t>red. </a:t>
            </a:r>
            <a:r>
              <a:rPr sz="1900" spc="-80" dirty="0">
                <a:latin typeface="Trebuchet MS"/>
                <a:cs typeface="Trebuchet MS"/>
              </a:rPr>
              <a:t>All </a:t>
            </a:r>
            <a:r>
              <a:rPr sz="1900" spc="-40" dirty="0">
                <a:latin typeface="Trebuchet MS"/>
                <a:cs typeface="Trebuchet MS"/>
              </a:rPr>
              <a:t>figures </a:t>
            </a:r>
            <a:r>
              <a:rPr sz="1900" spc="-25" dirty="0">
                <a:latin typeface="Trebuchet MS"/>
                <a:cs typeface="Trebuchet MS"/>
              </a:rPr>
              <a:t>are </a:t>
            </a:r>
            <a:r>
              <a:rPr sz="1900" spc="-30" dirty="0">
                <a:latin typeface="Trebuchet MS"/>
                <a:cs typeface="Trebuchet MS"/>
              </a:rPr>
              <a:t>Kaplan–Meier </a:t>
            </a:r>
            <a:r>
              <a:rPr sz="1900" spc="-55" dirty="0">
                <a:latin typeface="Trebuchet MS"/>
                <a:cs typeface="Trebuchet MS"/>
              </a:rPr>
              <a:t>curves </a:t>
            </a:r>
            <a:r>
              <a:rPr sz="1900" spc="-90" dirty="0">
                <a:latin typeface="Trebuchet MS"/>
                <a:cs typeface="Trebuchet MS"/>
              </a:rPr>
              <a:t>with </a:t>
            </a:r>
            <a:r>
              <a:rPr sz="1900" dirty="0">
                <a:latin typeface="Trebuchet MS"/>
                <a:cs typeface="Trebuchet MS"/>
              </a:rPr>
              <a:t>an </a:t>
            </a:r>
            <a:r>
              <a:rPr sz="1900" spc="-95" dirty="0">
                <a:latin typeface="Trebuchet MS"/>
                <a:cs typeface="Trebuchet MS"/>
              </a:rPr>
              <a:t>HR </a:t>
            </a:r>
            <a:r>
              <a:rPr sz="1900" spc="5" dirty="0">
                <a:latin typeface="Trebuchet MS"/>
                <a:cs typeface="Trebuchet MS"/>
              </a:rPr>
              <a:t>and </a:t>
            </a:r>
            <a:r>
              <a:rPr sz="1900" spc="85" dirty="0">
                <a:latin typeface="Trebuchet MS"/>
                <a:cs typeface="Trebuchet MS"/>
              </a:rPr>
              <a:t>95% </a:t>
            </a:r>
            <a:r>
              <a:rPr sz="1900" spc="65" dirty="0">
                <a:latin typeface="Trebuchet MS"/>
                <a:cs typeface="Trebuchet MS"/>
              </a:rPr>
              <a:t>CI </a:t>
            </a:r>
            <a:r>
              <a:rPr sz="1900" spc="-50" dirty="0">
                <a:latin typeface="Trebuchet MS"/>
                <a:cs typeface="Trebuchet MS"/>
              </a:rPr>
              <a:t>estimated </a:t>
            </a:r>
            <a:r>
              <a:rPr sz="1900" spc="-80" dirty="0">
                <a:latin typeface="Trebuchet MS"/>
                <a:cs typeface="Trebuchet MS"/>
              </a:rPr>
              <a:t>from </a:t>
            </a:r>
            <a:r>
              <a:rPr sz="1900" spc="-35" dirty="0">
                <a:latin typeface="Trebuchet MS"/>
                <a:cs typeface="Trebuchet MS"/>
              </a:rPr>
              <a:t>Cox’s </a:t>
            </a:r>
            <a:r>
              <a:rPr sz="1900" spc="-50" dirty="0">
                <a:latin typeface="Trebuchet MS"/>
                <a:cs typeface="Trebuchet MS"/>
              </a:rPr>
              <a:t>model </a:t>
            </a:r>
            <a:r>
              <a:rPr sz="1900" spc="-90" dirty="0">
                <a:latin typeface="Trebuchet MS"/>
                <a:cs typeface="Trebuchet MS"/>
              </a:rPr>
              <a:t>with </a:t>
            </a:r>
            <a:r>
              <a:rPr sz="1900" spc="-20" dirty="0">
                <a:latin typeface="Trebuchet MS"/>
                <a:cs typeface="Trebuchet MS"/>
              </a:rPr>
              <a:t>two-sided </a:t>
            </a:r>
            <a:r>
              <a:rPr sz="1900" spc="-55" dirty="0">
                <a:latin typeface="Trebuchet MS"/>
                <a:cs typeface="Trebuchet MS"/>
              </a:rPr>
              <a:t>P </a:t>
            </a:r>
            <a:r>
              <a:rPr sz="1900" spc="-50" dirty="0">
                <a:latin typeface="Trebuchet MS"/>
                <a:cs typeface="Trebuchet MS"/>
              </a:rPr>
              <a:t>values </a:t>
            </a:r>
            <a:r>
              <a:rPr sz="1900" spc="-35" dirty="0">
                <a:latin typeface="Trebuchet MS"/>
                <a:cs typeface="Trebuchet MS"/>
              </a:rPr>
              <a:t>except </a:t>
            </a:r>
            <a:r>
              <a:rPr sz="1900" spc="-65" dirty="0">
                <a:latin typeface="Trebuchet MS"/>
                <a:cs typeface="Trebuchet MS"/>
              </a:rPr>
              <a:t>for </a:t>
            </a:r>
            <a:r>
              <a:rPr sz="1900" spc="-70" dirty="0">
                <a:latin typeface="Trebuchet MS"/>
                <a:cs typeface="Trebuchet MS"/>
              </a:rPr>
              <a:t>the  </a:t>
            </a:r>
            <a:r>
              <a:rPr sz="1900" spc="-60" dirty="0">
                <a:latin typeface="Trebuchet MS"/>
                <a:cs typeface="Trebuchet MS"/>
              </a:rPr>
              <a:t>total </a:t>
            </a:r>
            <a:r>
              <a:rPr sz="1900" spc="-70" dirty="0">
                <a:latin typeface="Trebuchet MS"/>
                <a:cs typeface="Trebuchet MS"/>
              </a:rPr>
              <a:t>number </a:t>
            </a:r>
            <a:r>
              <a:rPr sz="1900" spc="-20" dirty="0">
                <a:latin typeface="Trebuchet MS"/>
                <a:cs typeface="Trebuchet MS"/>
              </a:rPr>
              <a:t>of </a:t>
            </a:r>
            <a:r>
              <a:rPr sz="1900" spc="-45" dirty="0">
                <a:latin typeface="Trebuchet MS"/>
                <a:cs typeface="Trebuchet MS"/>
              </a:rPr>
              <a:t>hospital </a:t>
            </a:r>
            <a:r>
              <a:rPr sz="1900" spc="-35" dirty="0">
                <a:latin typeface="Trebuchet MS"/>
                <a:cs typeface="Trebuchet MS"/>
              </a:rPr>
              <a:t>admissions </a:t>
            </a:r>
            <a:r>
              <a:rPr sz="1900" spc="-65" dirty="0">
                <a:latin typeface="Trebuchet MS"/>
                <a:cs typeface="Trebuchet MS"/>
              </a:rPr>
              <a:t>for </a:t>
            </a:r>
            <a:r>
              <a:rPr sz="1900" spc="-145" dirty="0">
                <a:latin typeface="Trebuchet MS"/>
                <a:cs typeface="Trebuchet MS"/>
              </a:rPr>
              <a:t>HF, </a:t>
            </a:r>
            <a:r>
              <a:rPr sz="1900" spc="-55" dirty="0">
                <a:latin typeface="Trebuchet MS"/>
                <a:cs typeface="Trebuchet MS"/>
              </a:rPr>
              <a:t>which </a:t>
            </a:r>
            <a:r>
              <a:rPr sz="1900" spc="10" dirty="0">
                <a:latin typeface="Trebuchet MS"/>
                <a:cs typeface="Trebuchet MS"/>
              </a:rPr>
              <a:t>was </a:t>
            </a:r>
            <a:r>
              <a:rPr sz="1900" spc="-50" dirty="0">
                <a:latin typeface="Trebuchet MS"/>
                <a:cs typeface="Trebuchet MS"/>
              </a:rPr>
              <a:t>plotted </a:t>
            </a:r>
            <a:r>
              <a:rPr sz="1900" spc="-30" dirty="0">
                <a:latin typeface="Trebuchet MS"/>
                <a:cs typeface="Trebuchet MS"/>
              </a:rPr>
              <a:t>using </a:t>
            </a:r>
            <a:r>
              <a:rPr sz="1900" spc="-70" dirty="0">
                <a:latin typeface="Trebuchet MS"/>
                <a:cs typeface="Trebuchet MS"/>
              </a:rPr>
              <a:t>the </a:t>
            </a:r>
            <a:r>
              <a:rPr sz="1900" spc="35" dirty="0">
                <a:latin typeface="Trebuchet MS"/>
                <a:cs typeface="Trebuchet MS"/>
              </a:rPr>
              <a:t>Gosh </a:t>
            </a:r>
            <a:r>
              <a:rPr sz="1900" spc="5" dirty="0">
                <a:latin typeface="Trebuchet MS"/>
                <a:cs typeface="Trebuchet MS"/>
              </a:rPr>
              <a:t>and </a:t>
            </a:r>
            <a:r>
              <a:rPr sz="1900" spc="-125" dirty="0">
                <a:latin typeface="Trebuchet MS"/>
                <a:cs typeface="Trebuchet MS"/>
              </a:rPr>
              <a:t>Lin </a:t>
            </a:r>
            <a:r>
              <a:rPr sz="1900" spc="-50" dirty="0">
                <a:latin typeface="Trebuchet MS"/>
                <a:cs typeface="Trebuchet MS"/>
              </a:rPr>
              <a:t>method </a:t>
            </a:r>
            <a:r>
              <a:rPr sz="1900" spc="-15" dirty="0">
                <a:latin typeface="Trebuchet MS"/>
                <a:cs typeface="Trebuchet MS"/>
              </a:rPr>
              <a:t>accounting </a:t>
            </a:r>
            <a:r>
              <a:rPr sz="1900" spc="-65" dirty="0">
                <a:latin typeface="Trebuchet MS"/>
                <a:cs typeface="Trebuchet MS"/>
              </a:rPr>
              <a:t>for </a:t>
            </a:r>
            <a:r>
              <a:rPr sz="1900" spc="-25" dirty="0">
                <a:latin typeface="Trebuchet MS"/>
                <a:cs typeface="Trebuchet MS"/>
              </a:rPr>
              <a:t>death </a:t>
            </a:r>
            <a:r>
              <a:rPr sz="1900" spc="-80" dirty="0">
                <a:latin typeface="Trebuchet MS"/>
                <a:cs typeface="Trebuchet MS"/>
              </a:rPr>
              <a:t>from </a:t>
            </a:r>
            <a:r>
              <a:rPr sz="1900" spc="165" dirty="0">
                <a:latin typeface="Trebuchet MS"/>
                <a:cs typeface="Trebuchet MS"/>
              </a:rPr>
              <a:t>CV </a:t>
            </a:r>
            <a:r>
              <a:rPr sz="1900" dirty="0">
                <a:latin typeface="Trebuchet MS"/>
                <a:cs typeface="Trebuchet MS"/>
              </a:rPr>
              <a:t>causes </a:t>
            </a:r>
            <a:r>
              <a:rPr sz="1900" spc="-80" dirty="0">
                <a:latin typeface="Trebuchet MS"/>
                <a:cs typeface="Trebuchet MS"/>
              </a:rPr>
              <a:t>(the </a:t>
            </a:r>
            <a:r>
              <a:rPr sz="1900" spc="-75" dirty="0">
                <a:latin typeface="Trebuchet MS"/>
                <a:cs typeface="Trebuchet MS"/>
              </a:rPr>
              <a:t>RR </a:t>
            </a:r>
            <a:r>
              <a:rPr sz="1900" spc="-60" dirty="0">
                <a:latin typeface="Trebuchet MS"/>
                <a:cs typeface="Trebuchet MS"/>
              </a:rPr>
              <a:t>is </a:t>
            </a:r>
            <a:r>
              <a:rPr sz="1900" spc="-50" dirty="0">
                <a:latin typeface="Trebuchet MS"/>
                <a:cs typeface="Trebuchet MS"/>
              </a:rPr>
              <a:t>estimated </a:t>
            </a:r>
            <a:r>
              <a:rPr sz="1900" spc="-80" dirty="0">
                <a:latin typeface="Trebuchet MS"/>
                <a:cs typeface="Trebuchet MS"/>
              </a:rPr>
              <a:t>from </a:t>
            </a:r>
            <a:r>
              <a:rPr sz="1900" spc="-70" dirty="0">
                <a:latin typeface="Trebuchet MS"/>
                <a:cs typeface="Trebuchet MS"/>
              </a:rPr>
              <a:t>the </a:t>
            </a:r>
            <a:r>
              <a:rPr sz="1900" spc="-110" dirty="0">
                <a:latin typeface="Trebuchet MS"/>
                <a:cs typeface="Trebuchet MS"/>
              </a:rPr>
              <a:t>joint </a:t>
            </a:r>
            <a:r>
              <a:rPr sz="1900" spc="-90" dirty="0">
                <a:latin typeface="Trebuchet MS"/>
                <a:cs typeface="Trebuchet MS"/>
              </a:rPr>
              <a:t>frailty  </a:t>
            </a:r>
            <a:r>
              <a:rPr sz="1900" spc="-50" dirty="0">
                <a:latin typeface="Trebuchet MS"/>
                <a:cs typeface="Trebuchet MS"/>
              </a:rPr>
              <a:t>model </a:t>
            </a:r>
            <a:r>
              <a:rPr sz="1900" spc="-90" dirty="0">
                <a:latin typeface="Trebuchet MS"/>
                <a:cs typeface="Trebuchet MS"/>
              </a:rPr>
              <a:t>with </a:t>
            </a:r>
            <a:r>
              <a:rPr sz="1900" spc="80" dirty="0">
                <a:latin typeface="Trebuchet MS"/>
                <a:cs typeface="Trebuchet MS"/>
              </a:rPr>
              <a:t>a </a:t>
            </a:r>
            <a:r>
              <a:rPr sz="1900" spc="-20" dirty="0">
                <a:latin typeface="Trebuchet MS"/>
                <a:cs typeface="Trebuchet MS"/>
              </a:rPr>
              <a:t>two-sided </a:t>
            </a:r>
            <a:r>
              <a:rPr sz="1900" spc="-55" dirty="0">
                <a:latin typeface="Trebuchet MS"/>
                <a:cs typeface="Trebuchet MS"/>
              </a:rPr>
              <a:t>P </a:t>
            </a:r>
            <a:r>
              <a:rPr sz="1900" spc="-85" dirty="0">
                <a:latin typeface="Trebuchet MS"/>
                <a:cs typeface="Trebuchet MS"/>
              </a:rPr>
              <a:t>value). </a:t>
            </a:r>
            <a:r>
              <a:rPr sz="1900" spc="-25" dirty="0">
                <a:latin typeface="Trebuchet MS"/>
                <a:cs typeface="Trebuchet MS"/>
              </a:rPr>
              <a:t>No </a:t>
            </a:r>
            <a:r>
              <a:rPr sz="1900" spc="-75" dirty="0">
                <a:latin typeface="Trebuchet MS"/>
                <a:cs typeface="Trebuchet MS"/>
              </a:rPr>
              <a:t>adjustment </a:t>
            </a:r>
            <a:r>
              <a:rPr sz="1900" spc="-65" dirty="0">
                <a:latin typeface="Trebuchet MS"/>
                <a:cs typeface="Trebuchet MS"/>
              </a:rPr>
              <a:t>for </a:t>
            </a:r>
            <a:r>
              <a:rPr sz="1900" spc="-90" dirty="0">
                <a:latin typeface="Trebuchet MS"/>
                <a:cs typeface="Trebuchet MS"/>
              </a:rPr>
              <a:t>multiple </a:t>
            </a:r>
            <a:r>
              <a:rPr sz="1900" spc="-30" dirty="0">
                <a:latin typeface="Trebuchet MS"/>
                <a:cs typeface="Trebuchet MS"/>
              </a:rPr>
              <a:t>comparisons </a:t>
            </a:r>
            <a:r>
              <a:rPr sz="1900" spc="10" dirty="0">
                <a:latin typeface="Trebuchet MS"/>
                <a:cs typeface="Trebuchet MS"/>
              </a:rPr>
              <a:t>was </a:t>
            </a:r>
            <a:r>
              <a:rPr sz="1900" spc="-50" dirty="0">
                <a:latin typeface="Trebuchet MS"/>
                <a:cs typeface="Trebuchet MS"/>
              </a:rPr>
              <a:t>made. </a:t>
            </a:r>
            <a:r>
              <a:rPr sz="1900" spc="-140" dirty="0">
                <a:latin typeface="Trebuchet MS"/>
                <a:cs typeface="Trebuchet MS"/>
              </a:rPr>
              <a:t>NNT </a:t>
            </a:r>
            <a:r>
              <a:rPr sz="1900" spc="-35" dirty="0">
                <a:latin typeface="Trebuchet MS"/>
                <a:cs typeface="Trebuchet MS"/>
              </a:rPr>
              <a:t>indicates </a:t>
            </a:r>
            <a:r>
              <a:rPr sz="1900" spc="-70" dirty="0">
                <a:latin typeface="Trebuchet MS"/>
                <a:cs typeface="Trebuchet MS"/>
              </a:rPr>
              <a:t>the number </a:t>
            </a:r>
            <a:r>
              <a:rPr sz="1900" spc="-20" dirty="0">
                <a:latin typeface="Trebuchet MS"/>
                <a:cs typeface="Trebuchet MS"/>
              </a:rPr>
              <a:t>of </a:t>
            </a:r>
            <a:r>
              <a:rPr sz="1900" spc="-45" dirty="0">
                <a:latin typeface="Trebuchet MS"/>
                <a:cs typeface="Trebuchet MS"/>
              </a:rPr>
              <a:t>patients </a:t>
            </a:r>
            <a:r>
              <a:rPr sz="1900" spc="-35" dirty="0">
                <a:latin typeface="Trebuchet MS"/>
                <a:cs typeface="Trebuchet MS"/>
              </a:rPr>
              <a:t>who </a:t>
            </a:r>
            <a:r>
              <a:rPr sz="1900" spc="-20" dirty="0">
                <a:latin typeface="Trebuchet MS"/>
                <a:cs typeface="Trebuchet MS"/>
              </a:rPr>
              <a:t>need </a:t>
            </a:r>
            <a:r>
              <a:rPr sz="1900" spc="-55" dirty="0">
                <a:latin typeface="Trebuchet MS"/>
                <a:cs typeface="Trebuchet MS"/>
              </a:rPr>
              <a:t>to </a:t>
            </a:r>
            <a:r>
              <a:rPr sz="1900" spc="5" dirty="0">
                <a:latin typeface="Trebuchet MS"/>
                <a:cs typeface="Trebuchet MS"/>
              </a:rPr>
              <a:t>be </a:t>
            </a:r>
            <a:r>
              <a:rPr sz="1900" spc="-45" dirty="0">
                <a:latin typeface="Trebuchet MS"/>
                <a:cs typeface="Trebuchet MS"/>
              </a:rPr>
              <a:t>treated </a:t>
            </a:r>
            <a:r>
              <a:rPr sz="1900" spc="-70" dirty="0">
                <a:latin typeface="Trebuchet MS"/>
                <a:cs typeface="Trebuchet MS"/>
              </a:rPr>
              <a:t>over the </a:t>
            </a:r>
            <a:r>
              <a:rPr sz="1900" spc="-40" dirty="0">
                <a:latin typeface="Trebuchet MS"/>
                <a:cs typeface="Trebuchet MS"/>
              </a:rPr>
              <a:t>median </a:t>
            </a:r>
            <a:r>
              <a:rPr sz="1900" spc="-55" dirty="0">
                <a:latin typeface="Trebuchet MS"/>
                <a:cs typeface="Trebuchet MS"/>
              </a:rPr>
              <a:t>duration </a:t>
            </a:r>
            <a:r>
              <a:rPr sz="1900" spc="-20" dirty="0">
                <a:latin typeface="Trebuchet MS"/>
                <a:cs typeface="Trebuchet MS"/>
              </a:rPr>
              <a:t>of  </a:t>
            </a:r>
            <a:r>
              <a:rPr sz="1900" spc="-40" dirty="0">
                <a:latin typeface="Trebuchet MS"/>
                <a:cs typeface="Trebuchet MS"/>
              </a:rPr>
              <a:t>follow-up </a:t>
            </a:r>
            <a:r>
              <a:rPr sz="1900" spc="-55" dirty="0">
                <a:latin typeface="Trebuchet MS"/>
                <a:cs typeface="Trebuchet MS"/>
              </a:rPr>
              <a:t>to </a:t>
            </a:r>
            <a:r>
              <a:rPr sz="1900" spc="-70" dirty="0">
                <a:latin typeface="Trebuchet MS"/>
                <a:cs typeface="Trebuchet MS"/>
              </a:rPr>
              <a:t>prevent </a:t>
            </a:r>
            <a:r>
              <a:rPr sz="1900" spc="-20" dirty="0">
                <a:latin typeface="Trebuchet MS"/>
                <a:cs typeface="Trebuchet MS"/>
              </a:rPr>
              <a:t>one </a:t>
            </a:r>
            <a:r>
              <a:rPr sz="1900" spc="-70" dirty="0">
                <a:latin typeface="Trebuchet MS"/>
                <a:cs typeface="Trebuchet MS"/>
              </a:rPr>
              <a:t>event </a:t>
            </a:r>
            <a:r>
              <a:rPr sz="1900" spc="-50" dirty="0">
                <a:latin typeface="Trebuchet MS"/>
                <a:cs typeface="Trebuchet MS"/>
              </a:rPr>
              <a:t>(of </a:t>
            </a:r>
            <a:r>
              <a:rPr sz="1900" spc="-70" dirty="0">
                <a:latin typeface="Trebuchet MS"/>
                <a:cs typeface="Trebuchet MS"/>
              </a:rPr>
              <a:t>the </a:t>
            </a:r>
            <a:r>
              <a:rPr sz="1900" spc="-65" dirty="0">
                <a:latin typeface="Trebuchet MS"/>
                <a:cs typeface="Trebuchet MS"/>
              </a:rPr>
              <a:t>type </a:t>
            </a:r>
            <a:r>
              <a:rPr sz="1900" spc="-90" dirty="0">
                <a:latin typeface="Trebuchet MS"/>
                <a:cs typeface="Trebuchet MS"/>
              </a:rPr>
              <a:t>in </a:t>
            </a:r>
            <a:r>
              <a:rPr sz="1900" spc="10" dirty="0">
                <a:latin typeface="Trebuchet MS"/>
                <a:cs typeface="Trebuchet MS"/>
              </a:rPr>
              <a:t>each </a:t>
            </a:r>
            <a:r>
              <a:rPr sz="1900" spc="-65" dirty="0">
                <a:latin typeface="Trebuchet MS"/>
                <a:cs typeface="Trebuchet MS"/>
              </a:rPr>
              <a:t>panel). </a:t>
            </a:r>
            <a:r>
              <a:rPr sz="1900" spc="-15" dirty="0">
                <a:latin typeface="Trebuchet MS"/>
                <a:cs typeface="Trebuchet MS"/>
              </a:rPr>
              <a:t>An </a:t>
            </a:r>
            <a:r>
              <a:rPr sz="1900" spc="-140" dirty="0">
                <a:latin typeface="Trebuchet MS"/>
                <a:cs typeface="Trebuchet MS"/>
              </a:rPr>
              <a:t>NNT </a:t>
            </a:r>
            <a:r>
              <a:rPr sz="1900" spc="-30" dirty="0">
                <a:latin typeface="Trebuchet MS"/>
                <a:cs typeface="Trebuchet MS"/>
              </a:rPr>
              <a:t>could </a:t>
            </a:r>
            <a:r>
              <a:rPr sz="1900" spc="-65" dirty="0">
                <a:latin typeface="Trebuchet MS"/>
                <a:cs typeface="Trebuchet MS"/>
              </a:rPr>
              <a:t>not </a:t>
            </a:r>
            <a:r>
              <a:rPr sz="1900" spc="5" dirty="0">
                <a:latin typeface="Trebuchet MS"/>
                <a:cs typeface="Trebuchet MS"/>
              </a:rPr>
              <a:t>be </a:t>
            </a:r>
            <a:r>
              <a:rPr sz="1900" spc="-25" dirty="0">
                <a:latin typeface="Trebuchet MS"/>
                <a:cs typeface="Trebuchet MS"/>
              </a:rPr>
              <a:t>calculated </a:t>
            </a:r>
            <a:r>
              <a:rPr sz="1900" spc="-65" dirty="0">
                <a:latin typeface="Trebuchet MS"/>
                <a:cs typeface="Trebuchet MS"/>
              </a:rPr>
              <a:t>for </a:t>
            </a:r>
            <a:r>
              <a:rPr sz="1900" spc="-70" dirty="0">
                <a:latin typeface="Trebuchet MS"/>
                <a:cs typeface="Trebuchet MS"/>
              </a:rPr>
              <a:t>the </a:t>
            </a:r>
            <a:r>
              <a:rPr sz="1900" spc="-60" dirty="0">
                <a:latin typeface="Trebuchet MS"/>
                <a:cs typeface="Trebuchet MS"/>
              </a:rPr>
              <a:t>total </a:t>
            </a:r>
            <a:r>
              <a:rPr sz="1900" spc="-70" dirty="0">
                <a:latin typeface="Trebuchet MS"/>
                <a:cs typeface="Trebuchet MS"/>
              </a:rPr>
              <a:t>number </a:t>
            </a:r>
            <a:r>
              <a:rPr sz="1900" spc="-20" dirty="0">
                <a:latin typeface="Trebuchet MS"/>
                <a:cs typeface="Trebuchet MS"/>
              </a:rPr>
              <a:t>of </a:t>
            </a:r>
            <a:r>
              <a:rPr sz="1900" spc="-45" dirty="0">
                <a:latin typeface="Trebuchet MS"/>
                <a:cs typeface="Trebuchet MS"/>
              </a:rPr>
              <a:t>hospital </a:t>
            </a:r>
            <a:r>
              <a:rPr sz="1900" spc="-35" dirty="0">
                <a:latin typeface="Trebuchet MS"/>
                <a:cs typeface="Trebuchet MS"/>
              </a:rPr>
              <a:t>admissions </a:t>
            </a:r>
            <a:r>
              <a:rPr sz="1900" spc="-65" dirty="0">
                <a:latin typeface="Trebuchet MS"/>
                <a:cs typeface="Trebuchet MS"/>
              </a:rPr>
              <a:t>for </a:t>
            </a:r>
            <a:r>
              <a:rPr sz="1900" spc="-80" dirty="0">
                <a:latin typeface="Trebuchet MS"/>
                <a:cs typeface="Trebuchet MS"/>
              </a:rPr>
              <a:t>HF </a:t>
            </a:r>
            <a:r>
              <a:rPr sz="1900" spc="5" dirty="0">
                <a:latin typeface="Trebuchet MS"/>
                <a:cs typeface="Trebuchet MS"/>
              </a:rPr>
              <a:t>because </a:t>
            </a:r>
            <a:r>
              <a:rPr sz="1900" spc="-80" dirty="0">
                <a:latin typeface="Trebuchet MS"/>
                <a:cs typeface="Trebuchet MS"/>
              </a:rPr>
              <a:t>this </a:t>
            </a:r>
            <a:r>
              <a:rPr sz="1900" spc="10" dirty="0">
                <a:latin typeface="Trebuchet MS"/>
                <a:cs typeface="Trebuchet MS"/>
              </a:rPr>
              <a:t>was </a:t>
            </a:r>
            <a:r>
              <a:rPr sz="1900" dirty="0">
                <a:latin typeface="Trebuchet MS"/>
                <a:cs typeface="Trebuchet MS"/>
              </a:rPr>
              <a:t>an episode-  </a:t>
            </a:r>
            <a:r>
              <a:rPr sz="1900" spc="20" dirty="0">
                <a:latin typeface="Trebuchet MS"/>
                <a:cs typeface="Trebuchet MS"/>
              </a:rPr>
              <a:t>based</a:t>
            </a:r>
            <a:r>
              <a:rPr sz="1900" spc="-60" dirty="0">
                <a:latin typeface="Trebuchet MS"/>
                <a:cs typeface="Trebuchet MS"/>
              </a:rPr>
              <a:t> </a:t>
            </a:r>
            <a:r>
              <a:rPr sz="1900" spc="-75" dirty="0">
                <a:latin typeface="Trebuchet MS"/>
                <a:cs typeface="Trebuchet MS"/>
              </a:rPr>
              <a:t>rather</a:t>
            </a:r>
            <a:r>
              <a:rPr sz="1900" spc="-55" dirty="0">
                <a:latin typeface="Trebuchet MS"/>
                <a:cs typeface="Trebuchet MS"/>
              </a:rPr>
              <a:t> </a:t>
            </a:r>
            <a:r>
              <a:rPr sz="1900" spc="-50" dirty="0">
                <a:latin typeface="Trebuchet MS"/>
                <a:cs typeface="Trebuchet MS"/>
              </a:rPr>
              <a:t>than</a:t>
            </a:r>
            <a:r>
              <a:rPr sz="1900" spc="-60" dirty="0">
                <a:latin typeface="Trebuchet MS"/>
                <a:cs typeface="Trebuchet MS"/>
              </a:rPr>
              <a:t> </a:t>
            </a:r>
            <a:r>
              <a:rPr sz="1900" spc="80" dirty="0">
                <a:latin typeface="Trebuchet MS"/>
                <a:cs typeface="Trebuchet MS"/>
              </a:rPr>
              <a:t>a</a:t>
            </a:r>
            <a:r>
              <a:rPr sz="1900" spc="-55" dirty="0">
                <a:latin typeface="Trebuchet MS"/>
                <a:cs typeface="Trebuchet MS"/>
              </a:rPr>
              <a:t> </a:t>
            </a:r>
            <a:r>
              <a:rPr sz="1900" spc="-15" dirty="0">
                <a:latin typeface="Trebuchet MS"/>
                <a:cs typeface="Trebuchet MS"/>
              </a:rPr>
              <a:t>patient-based</a:t>
            </a:r>
            <a:r>
              <a:rPr sz="1900" spc="-55" dirty="0">
                <a:latin typeface="Trebuchet MS"/>
                <a:cs typeface="Trebuchet MS"/>
              </a:rPr>
              <a:t> </a:t>
            </a:r>
            <a:r>
              <a:rPr sz="1900" spc="-40" dirty="0">
                <a:latin typeface="Trebuchet MS"/>
                <a:cs typeface="Trebuchet MS"/>
              </a:rPr>
              <a:t>analysis</a:t>
            </a:r>
            <a:r>
              <a:rPr sz="1900" spc="-60" dirty="0">
                <a:latin typeface="Trebuchet MS"/>
                <a:cs typeface="Trebuchet MS"/>
              </a:rPr>
              <a:t> </a:t>
            </a:r>
            <a:r>
              <a:rPr sz="1900" spc="-75" dirty="0">
                <a:latin typeface="Trebuchet MS"/>
                <a:cs typeface="Trebuchet MS"/>
              </a:rPr>
              <a:t>(that</a:t>
            </a:r>
            <a:r>
              <a:rPr sz="1900" spc="-55" dirty="0">
                <a:latin typeface="Trebuchet MS"/>
                <a:cs typeface="Trebuchet MS"/>
              </a:rPr>
              <a:t> </a:t>
            </a:r>
            <a:r>
              <a:rPr sz="1900" spc="-125" dirty="0">
                <a:latin typeface="Trebuchet MS"/>
                <a:cs typeface="Trebuchet MS"/>
              </a:rPr>
              <a:t>is,</a:t>
            </a:r>
            <a:r>
              <a:rPr sz="1900" spc="-55" dirty="0">
                <a:latin typeface="Trebuchet MS"/>
                <a:cs typeface="Trebuchet MS"/>
              </a:rPr>
              <a:t> </a:t>
            </a:r>
            <a:r>
              <a:rPr sz="1900" spc="-45" dirty="0">
                <a:latin typeface="Trebuchet MS"/>
                <a:cs typeface="Trebuchet MS"/>
              </a:rPr>
              <a:t>patients</a:t>
            </a:r>
            <a:r>
              <a:rPr sz="1900" spc="-60" dirty="0">
                <a:latin typeface="Trebuchet MS"/>
                <a:cs typeface="Trebuchet MS"/>
              </a:rPr>
              <a:t> </a:t>
            </a:r>
            <a:r>
              <a:rPr sz="1900" spc="-65" dirty="0">
                <a:latin typeface="Trebuchet MS"/>
                <a:cs typeface="Trebuchet MS"/>
              </a:rPr>
              <a:t>may</a:t>
            </a:r>
            <a:r>
              <a:rPr sz="1900" spc="-55" dirty="0">
                <a:latin typeface="Trebuchet MS"/>
                <a:cs typeface="Trebuchet MS"/>
              </a:rPr>
              <a:t> </a:t>
            </a:r>
            <a:r>
              <a:rPr sz="1900" spc="-35" dirty="0">
                <a:latin typeface="Trebuchet MS"/>
                <a:cs typeface="Trebuchet MS"/>
              </a:rPr>
              <a:t>have</a:t>
            </a:r>
            <a:r>
              <a:rPr sz="1900" spc="-55" dirty="0">
                <a:latin typeface="Trebuchet MS"/>
                <a:cs typeface="Trebuchet MS"/>
              </a:rPr>
              <a:t> </a:t>
            </a:r>
            <a:r>
              <a:rPr sz="1900" spc="5" dirty="0">
                <a:latin typeface="Trebuchet MS"/>
                <a:cs typeface="Trebuchet MS"/>
              </a:rPr>
              <a:t>had</a:t>
            </a:r>
            <a:r>
              <a:rPr sz="1900" spc="-60" dirty="0">
                <a:latin typeface="Trebuchet MS"/>
                <a:cs typeface="Trebuchet MS"/>
              </a:rPr>
              <a:t> </a:t>
            </a:r>
            <a:r>
              <a:rPr sz="1900" spc="-70" dirty="0">
                <a:latin typeface="Trebuchet MS"/>
                <a:cs typeface="Trebuchet MS"/>
              </a:rPr>
              <a:t>more</a:t>
            </a:r>
            <a:r>
              <a:rPr sz="1900" spc="-55" dirty="0">
                <a:latin typeface="Trebuchet MS"/>
                <a:cs typeface="Trebuchet MS"/>
              </a:rPr>
              <a:t> </a:t>
            </a:r>
            <a:r>
              <a:rPr sz="1900" spc="-50" dirty="0">
                <a:latin typeface="Trebuchet MS"/>
                <a:cs typeface="Trebuchet MS"/>
              </a:rPr>
              <a:t>than</a:t>
            </a:r>
            <a:r>
              <a:rPr sz="1900" spc="-60" dirty="0">
                <a:latin typeface="Trebuchet MS"/>
                <a:cs typeface="Trebuchet MS"/>
              </a:rPr>
              <a:t> </a:t>
            </a:r>
            <a:r>
              <a:rPr sz="1900" spc="-20" dirty="0">
                <a:latin typeface="Trebuchet MS"/>
                <a:cs typeface="Trebuchet MS"/>
              </a:rPr>
              <a:t>one</a:t>
            </a:r>
            <a:r>
              <a:rPr sz="1900" spc="-55" dirty="0">
                <a:latin typeface="Trebuchet MS"/>
                <a:cs typeface="Trebuchet MS"/>
              </a:rPr>
              <a:t> </a:t>
            </a:r>
            <a:r>
              <a:rPr sz="1900" spc="-45" dirty="0">
                <a:latin typeface="Trebuchet MS"/>
                <a:cs typeface="Trebuchet MS"/>
              </a:rPr>
              <a:t>hospital</a:t>
            </a:r>
            <a:r>
              <a:rPr sz="1900" spc="-55" dirty="0">
                <a:latin typeface="Trebuchet MS"/>
                <a:cs typeface="Trebuchet MS"/>
              </a:rPr>
              <a:t> </a:t>
            </a:r>
            <a:r>
              <a:rPr sz="1900" spc="-60" dirty="0">
                <a:latin typeface="Trebuchet MS"/>
                <a:cs typeface="Trebuchet MS"/>
              </a:rPr>
              <a:t>admission). </a:t>
            </a:r>
            <a:r>
              <a:rPr sz="1900" spc="-30" dirty="0">
                <a:latin typeface="Trebuchet MS"/>
                <a:cs typeface="Trebuchet MS"/>
              </a:rPr>
              <a:t>ARRs</a:t>
            </a:r>
            <a:r>
              <a:rPr sz="1900" spc="-55" dirty="0">
                <a:latin typeface="Trebuchet MS"/>
                <a:cs typeface="Trebuchet MS"/>
              </a:rPr>
              <a:t> </a:t>
            </a:r>
            <a:r>
              <a:rPr sz="1900" spc="5" dirty="0">
                <a:latin typeface="Trebuchet MS"/>
                <a:cs typeface="Trebuchet MS"/>
              </a:rPr>
              <a:t>and</a:t>
            </a:r>
            <a:r>
              <a:rPr sz="1900" spc="-55" dirty="0">
                <a:latin typeface="Trebuchet MS"/>
                <a:cs typeface="Trebuchet MS"/>
              </a:rPr>
              <a:t> </a:t>
            </a:r>
            <a:r>
              <a:rPr sz="1900" spc="-110" dirty="0">
                <a:latin typeface="Trebuchet MS"/>
                <a:cs typeface="Trebuchet MS"/>
              </a:rPr>
              <a:t>NNTs</a:t>
            </a:r>
            <a:r>
              <a:rPr sz="1900" spc="-60" dirty="0">
                <a:latin typeface="Trebuchet MS"/>
                <a:cs typeface="Trebuchet MS"/>
              </a:rPr>
              <a:t> </a:t>
            </a:r>
            <a:r>
              <a:rPr sz="1900" spc="-25" dirty="0">
                <a:latin typeface="Trebuchet MS"/>
                <a:cs typeface="Trebuchet MS"/>
              </a:rPr>
              <a:t>are</a:t>
            </a:r>
            <a:r>
              <a:rPr sz="1900" spc="-55" dirty="0">
                <a:latin typeface="Trebuchet MS"/>
                <a:cs typeface="Trebuchet MS"/>
              </a:rPr>
              <a:t> </a:t>
            </a:r>
            <a:r>
              <a:rPr sz="1900" spc="-40" dirty="0">
                <a:latin typeface="Trebuchet MS"/>
                <a:cs typeface="Trebuchet MS"/>
              </a:rPr>
              <a:t>shown</a:t>
            </a:r>
            <a:r>
              <a:rPr sz="1900" spc="-55" dirty="0">
                <a:latin typeface="Trebuchet MS"/>
                <a:cs typeface="Trebuchet MS"/>
              </a:rPr>
              <a:t> </a:t>
            </a:r>
            <a:r>
              <a:rPr sz="1900" spc="-90" dirty="0">
                <a:latin typeface="Trebuchet MS"/>
                <a:cs typeface="Trebuchet MS"/>
              </a:rPr>
              <a:t>with</a:t>
            </a:r>
            <a:r>
              <a:rPr sz="1900" spc="-60" dirty="0">
                <a:latin typeface="Trebuchet MS"/>
                <a:cs typeface="Trebuchet MS"/>
              </a:rPr>
              <a:t> </a:t>
            </a:r>
            <a:r>
              <a:rPr sz="1900" spc="80" dirty="0">
                <a:latin typeface="Trebuchet MS"/>
                <a:cs typeface="Trebuchet MS"/>
              </a:rPr>
              <a:t>a</a:t>
            </a:r>
            <a:r>
              <a:rPr sz="1900" spc="-55" dirty="0">
                <a:latin typeface="Trebuchet MS"/>
                <a:cs typeface="Trebuchet MS"/>
              </a:rPr>
              <a:t> </a:t>
            </a:r>
            <a:r>
              <a:rPr sz="1900" spc="85" dirty="0">
                <a:latin typeface="Trebuchet MS"/>
                <a:cs typeface="Trebuchet MS"/>
              </a:rPr>
              <a:t>95%</a:t>
            </a:r>
            <a:r>
              <a:rPr sz="1900" spc="-60" dirty="0">
                <a:latin typeface="Trebuchet MS"/>
                <a:cs typeface="Trebuchet MS"/>
              </a:rPr>
              <a:t> </a:t>
            </a:r>
            <a:r>
              <a:rPr sz="1900" spc="-20" dirty="0">
                <a:latin typeface="Trebuchet MS"/>
                <a:cs typeface="Trebuchet MS"/>
              </a:rPr>
              <a:t>CI.</a:t>
            </a:r>
            <a:endParaRPr sz="1900">
              <a:latin typeface="Trebuchet MS"/>
              <a:cs typeface="Trebuchet MS"/>
            </a:endParaRPr>
          </a:p>
        </p:txBody>
      </p:sp>
      <p:sp>
        <p:nvSpPr>
          <p:cNvPr id="7" name="object 7"/>
          <p:cNvSpPr txBox="1">
            <a:spLocks noGrp="1"/>
          </p:cNvSpPr>
          <p:nvPr>
            <p:ph type="title"/>
          </p:nvPr>
        </p:nvSpPr>
        <p:spPr>
          <a:prstGeom prst="rect">
            <a:avLst/>
          </a:prstGeom>
        </p:spPr>
        <p:txBody>
          <a:bodyPr vert="horz" wrap="square" lIns="0" tIns="58932" rIns="0" bIns="0" rtlCol="0">
            <a:spAutoFit/>
          </a:bodyPr>
          <a:lstStyle/>
          <a:p>
            <a:pPr marL="2847340" marR="5080" indent="-1896745">
              <a:lnSpc>
                <a:spcPct val="116100"/>
              </a:lnSpc>
              <a:spcBef>
                <a:spcPts val="95"/>
              </a:spcBef>
            </a:pPr>
            <a:r>
              <a:rPr spc="-175" dirty="0"/>
              <a:t>EFFECT </a:t>
            </a:r>
            <a:r>
              <a:rPr spc="114" dirty="0"/>
              <a:t>OF </a:t>
            </a:r>
            <a:r>
              <a:rPr spc="150" dirty="0"/>
              <a:t>DAPAGLIFLOZIN </a:t>
            </a:r>
            <a:r>
              <a:rPr spc="425" dirty="0"/>
              <a:t>ON </a:t>
            </a:r>
            <a:r>
              <a:rPr spc="65" dirty="0"/>
              <a:t>KEY </a:t>
            </a:r>
            <a:r>
              <a:rPr spc="100" dirty="0"/>
              <a:t>CLINICAL</a:t>
            </a:r>
            <a:r>
              <a:rPr spc="-735" dirty="0"/>
              <a:t> </a:t>
            </a:r>
            <a:r>
              <a:rPr spc="140" dirty="0"/>
              <a:t>OUTCOMES  </a:t>
            </a:r>
            <a:r>
              <a:rPr spc="280" dirty="0"/>
              <a:t>IN </a:t>
            </a:r>
            <a:r>
              <a:rPr spc="55" dirty="0"/>
              <a:t>POOLED </a:t>
            </a:r>
            <a:r>
              <a:rPr spc="145" dirty="0"/>
              <a:t>DAPA-HF </a:t>
            </a:r>
            <a:r>
              <a:rPr spc="250" dirty="0"/>
              <a:t>AND</a:t>
            </a:r>
            <a:r>
              <a:rPr spc="-580" dirty="0"/>
              <a:t> </a:t>
            </a:r>
            <a:r>
              <a:rPr spc="-40" dirty="0"/>
              <a:t>DELIVER </a:t>
            </a:r>
            <a:r>
              <a:rPr spc="15" dirty="0"/>
              <a:t>DATASET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999274"/>
            <a:ext cx="7526655" cy="5288280"/>
          </a:xfrm>
          <a:custGeom>
            <a:avLst/>
            <a:gdLst/>
            <a:ahLst/>
            <a:cxnLst/>
            <a:rect l="l" t="t" r="r" b="b"/>
            <a:pathLst>
              <a:path w="7526655" h="5288280">
                <a:moveTo>
                  <a:pt x="2640439" y="5287724"/>
                </a:moveTo>
                <a:lnTo>
                  <a:pt x="2640439" y="2046282"/>
                </a:lnTo>
                <a:lnTo>
                  <a:pt x="2640953" y="2091505"/>
                </a:lnTo>
                <a:lnTo>
                  <a:pt x="2642171" y="2136716"/>
                </a:lnTo>
                <a:lnTo>
                  <a:pt x="2644194" y="2181909"/>
                </a:lnTo>
                <a:lnTo>
                  <a:pt x="2647124" y="2227080"/>
                </a:lnTo>
                <a:lnTo>
                  <a:pt x="2651061" y="2272222"/>
                </a:lnTo>
                <a:lnTo>
                  <a:pt x="2656107" y="2317331"/>
                </a:lnTo>
                <a:lnTo>
                  <a:pt x="2662363" y="2362402"/>
                </a:lnTo>
                <a:lnTo>
                  <a:pt x="2669931" y="2407429"/>
                </a:lnTo>
                <a:lnTo>
                  <a:pt x="2678911" y="2452407"/>
                </a:lnTo>
                <a:lnTo>
                  <a:pt x="2689406" y="2497330"/>
                </a:lnTo>
                <a:lnTo>
                  <a:pt x="2701517" y="2542195"/>
                </a:lnTo>
                <a:lnTo>
                  <a:pt x="2715344" y="2586994"/>
                </a:lnTo>
                <a:lnTo>
                  <a:pt x="2730989" y="2631723"/>
                </a:lnTo>
                <a:lnTo>
                  <a:pt x="2748827" y="2676597"/>
                </a:lnTo>
                <a:lnTo>
                  <a:pt x="2768621" y="2720331"/>
                </a:lnTo>
                <a:lnTo>
                  <a:pt x="2790297" y="2762929"/>
                </a:lnTo>
                <a:lnTo>
                  <a:pt x="2813783" y="2804392"/>
                </a:lnTo>
                <a:lnTo>
                  <a:pt x="2839007" y="2844723"/>
                </a:lnTo>
                <a:lnTo>
                  <a:pt x="2865897" y="2883921"/>
                </a:lnTo>
                <a:lnTo>
                  <a:pt x="2894380" y="2921990"/>
                </a:lnTo>
                <a:lnTo>
                  <a:pt x="2924383" y="2958931"/>
                </a:lnTo>
                <a:lnTo>
                  <a:pt x="2955835" y="2994746"/>
                </a:lnTo>
                <a:lnTo>
                  <a:pt x="2988663" y="3029437"/>
                </a:lnTo>
                <a:lnTo>
                  <a:pt x="3022794" y="3063005"/>
                </a:lnTo>
                <a:lnTo>
                  <a:pt x="3058156" y="3095452"/>
                </a:lnTo>
                <a:lnTo>
                  <a:pt x="3094677" y="3126780"/>
                </a:lnTo>
                <a:lnTo>
                  <a:pt x="3132284" y="3156991"/>
                </a:lnTo>
                <a:lnTo>
                  <a:pt x="3170905" y="3186086"/>
                </a:lnTo>
                <a:lnTo>
                  <a:pt x="3210467" y="3214067"/>
                </a:lnTo>
                <a:lnTo>
                  <a:pt x="3250898" y="3240936"/>
                </a:lnTo>
                <a:lnTo>
                  <a:pt x="3292126" y="3266694"/>
                </a:lnTo>
                <a:lnTo>
                  <a:pt x="3334078" y="3291344"/>
                </a:lnTo>
                <a:lnTo>
                  <a:pt x="3376682" y="3314888"/>
                </a:lnTo>
                <a:lnTo>
                  <a:pt x="3419865" y="3337326"/>
                </a:lnTo>
                <a:lnTo>
                  <a:pt x="3463555" y="3358660"/>
                </a:lnTo>
                <a:lnTo>
                  <a:pt x="3507679" y="3378893"/>
                </a:lnTo>
                <a:lnTo>
                  <a:pt x="3552165" y="3398026"/>
                </a:lnTo>
                <a:lnTo>
                  <a:pt x="3596941" y="3416061"/>
                </a:lnTo>
                <a:lnTo>
                  <a:pt x="3641935" y="3433000"/>
                </a:lnTo>
                <a:lnTo>
                  <a:pt x="3687073" y="3448844"/>
                </a:lnTo>
                <a:lnTo>
                  <a:pt x="3732283" y="3463596"/>
                </a:lnTo>
                <a:lnTo>
                  <a:pt x="3777494" y="3477256"/>
                </a:lnTo>
                <a:lnTo>
                  <a:pt x="3822632" y="3489826"/>
                </a:lnTo>
                <a:lnTo>
                  <a:pt x="3867625" y="3501310"/>
                </a:lnTo>
                <a:lnTo>
                  <a:pt x="3913563" y="3512139"/>
                </a:lnTo>
                <a:lnTo>
                  <a:pt x="3959639" y="3522507"/>
                </a:lnTo>
                <a:lnTo>
                  <a:pt x="4005845" y="3532438"/>
                </a:lnTo>
                <a:lnTo>
                  <a:pt x="4052172" y="3541954"/>
                </a:lnTo>
                <a:lnTo>
                  <a:pt x="4098611" y="3551078"/>
                </a:lnTo>
                <a:lnTo>
                  <a:pt x="4145154" y="3559833"/>
                </a:lnTo>
                <a:lnTo>
                  <a:pt x="4191792" y="3568244"/>
                </a:lnTo>
                <a:lnTo>
                  <a:pt x="4238517" y="3576331"/>
                </a:lnTo>
                <a:lnTo>
                  <a:pt x="4285320" y="3584120"/>
                </a:lnTo>
                <a:lnTo>
                  <a:pt x="4332193" y="3591632"/>
                </a:lnTo>
                <a:lnTo>
                  <a:pt x="4379126" y="3598891"/>
                </a:lnTo>
                <a:lnTo>
                  <a:pt x="4426112" y="3605920"/>
                </a:lnTo>
                <a:lnTo>
                  <a:pt x="4473142" y="3612742"/>
                </a:lnTo>
                <a:lnTo>
                  <a:pt x="4520207" y="3619380"/>
                </a:lnTo>
                <a:lnTo>
                  <a:pt x="4567299" y="3625857"/>
                </a:lnTo>
                <a:lnTo>
                  <a:pt x="4614409" y="3632197"/>
                </a:lnTo>
                <a:lnTo>
                  <a:pt x="4661528" y="3638422"/>
                </a:lnTo>
                <a:lnTo>
                  <a:pt x="4708649" y="3644555"/>
                </a:lnTo>
                <a:lnTo>
                  <a:pt x="4755761" y="3650620"/>
                </a:lnTo>
                <a:lnTo>
                  <a:pt x="4896968" y="3668635"/>
                </a:lnTo>
                <a:lnTo>
                  <a:pt x="4943964" y="3674657"/>
                </a:lnTo>
                <a:lnTo>
                  <a:pt x="4990910" y="3680726"/>
                </a:lnTo>
                <a:lnTo>
                  <a:pt x="5037797" y="3686865"/>
                </a:lnTo>
                <a:lnTo>
                  <a:pt x="5084616" y="3693097"/>
                </a:lnTo>
                <a:lnTo>
                  <a:pt x="5131360" y="3699446"/>
                </a:lnTo>
                <a:lnTo>
                  <a:pt x="5178018" y="3705933"/>
                </a:lnTo>
                <a:lnTo>
                  <a:pt x="5224583" y="3712584"/>
                </a:lnTo>
                <a:lnTo>
                  <a:pt x="5271046" y="3719419"/>
                </a:lnTo>
                <a:lnTo>
                  <a:pt x="5317398" y="3726463"/>
                </a:lnTo>
                <a:lnTo>
                  <a:pt x="5363631" y="3733739"/>
                </a:lnTo>
                <a:lnTo>
                  <a:pt x="5409737" y="3741270"/>
                </a:lnTo>
                <a:lnTo>
                  <a:pt x="5455707" y="3749078"/>
                </a:lnTo>
                <a:lnTo>
                  <a:pt x="5501531" y="3757187"/>
                </a:lnTo>
                <a:lnTo>
                  <a:pt x="5547203" y="3765621"/>
                </a:lnTo>
                <a:lnTo>
                  <a:pt x="5592712" y="3774401"/>
                </a:lnTo>
                <a:lnTo>
                  <a:pt x="5638051" y="3783552"/>
                </a:lnTo>
                <a:lnTo>
                  <a:pt x="5683210" y="3793096"/>
                </a:lnTo>
                <a:lnTo>
                  <a:pt x="5728182" y="3803056"/>
                </a:lnTo>
                <a:lnTo>
                  <a:pt x="5772958" y="3813455"/>
                </a:lnTo>
                <a:lnTo>
                  <a:pt x="5817529" y="3824317"/>
                </a:lnTo>
                <a:lnTo>
                  <a:pt x="5861886" y="3835665"/>
                </a:lnTo>
                <a:lnTo>
                  <a:pt x="5906022" y="3847522"/>
                </a:lnTo>
                <a:lnTo>
                  <a:pt x="5949927" y="3859910"/>
                </a:lnTo>
                <a:lnTo>
                  <a:pt x="5993593" y="3872853"/>
                </a:lnTo>
                <a:lnTo>
                  <a:pt x="6037011" y="3886374"/>
                </a:lnTo>
                <a:lnTo>
                  <a:pt x="6080173" y="3900496"/>
                </a:lnTo>
                <a:lnTo>
                  <a:pt x="6123070" y="3915242"/>
                </a:lnTo>
                <a:lnTo>
                  <a:pt x="6165693" y="3930635"/>
                </a:lnTo>
                <a:lnTo>
                  <a:pt x="6208035" y="3946699"/>
                </a:lnTo>
                <a:lnTo>
                  <a:pt x="6250086" y="3963456"/>
                </a:lnTo>
                <a:lnTo>
                  <a:pt x="6291838" y="3980929"/>
                </a:lnTo>
                <a:lnTo>
                  <a:pt x="6333282" y="3999142"/>
                </a:lnTo>
                <a:lnTo>
                  <a:pt x="6374410" y="4018118"/>
                </a:lnTo>
                <a:lnTo>
                  <a:pt x="6415213" y="4037879"/>
                </a:lnTo>
                <a:lnTo>
                  <a:pt x="6455683" y="4058449"/>
                </a:lnTo>
                <a:lnTo>
                  <a:pt x="6495810" y="4079851"/>
                </a:lnTo>
                <a:lnTo>
                  <a:pt x="6535587" y="4102108"/>
                </a:lnTo>
                <a:lnTo>
                  <a:pt x="6575005" y="4125243"/>
                </a:lnTo>
                <a:lnTo>
                  <a:pt x="6614055" y="4149279"/>
                </a:lnTo>
                <a:lnTo>
                  <a:pt x="6652729" y="4174239"/>
                </a:lnTo>
                <a:lnTo>
                  <a:pt x="6691017" y="4200147"/>
                </a:lnTo>
                <a:lnTo>
                  <a:pt x="6728913" y="4227025"/>
                </a:lnTo>
                <a:lnTo>
                  <a:pt x="6766406" y="4254897"/>
                </a:lnTo>
                <a:lnTo>
                  <a:pt x="6803489" y="4283785"/>
                </a:lnTo>
                <a:lnTo>
                  <a:pt x="6840152" y="4313713"/>
                </a:lnTo>
                <a:lnTo>
                  <a:pt x="6876388" y="4344703"/>
                </a:lnTo>
                <a:lnTo>
                  <a:pt x="6912187" y="4376780"/>
                </a:lnTo>
                <a:lnTo>
                  <a:pt x="6947542" y="4409965"/>
                </a:lnTo>
                <a:lnTo>
                  <a:pt x="6982443" y="4444282"/>
                </a:lnTo>
                <a:lnTo>
                  <a:pt x="7016882" y="4479755"/>
                </a:lnTo>
                <a:lnTo>
                  <a:pt x="7050850" y="4516405"/>
                </a:lnTo>
                <a:lnTo>
                  <a:pt x="7084340" y="4554257"/>
                </a:lnTo>
                <a:lnTo>
                  <a:pt x="7117341" y="4593333"/>
                </a:lnTo>
                <a:lnTo>
                  <a:pt x="7149846" y="4633657"/>
                </a:lnTo>
                <a:lnTo>
                  <a:pt x="7181846" y="4675251"/>
                </a:lnTo>
                <a:lnTo>
                  <a:pt x="7211336" y="4715186"/>
                </a:lnTo>
                <a:lnTo>
                  <a:pt x="7240044" y="4755584"/>
                </a:lnTo>
                <a:lnTo>
                  <a:pt x="7267961" y="4796435"/>
                </a:lnTo>
                <a:lnTo>
                  <a:pt x="7295077" y="4837723"/>
                </a:lnTo>
                <a:lnTo>
                  <a:pt x="7321383" y="4879438"/>
                </a:lnTo>
                <a:lnTo>
                  <a:pt x="7346870" y="4921566"/>
                </a:lnTo>
                <a:lnTo>
                  <a:pt x="7371528" y="4964095"/>
                </a:lnTo>
                <a:lnTo>
                  <a:pt x="7395348" y="5007011"/>
                </a:lnTo>
                <a:lnTo>
                  <a:pt x="7418321" y="5050303"/>
                </a:lnTo>
                <a:lnTo>
                  <a:pt x="7440437" y="5093957"/>
                </a:lnTo>
                <a:lnTo>
                  <a:pt x="7461688" y="5137961"/>
                </a:lnTo>
                <a:lnTo>
                  <a:pt x="7482063" y="5182303"/>
                </a:lnTo>
                <a:lnTo>
                  <a:pt x="7501554" y="5226968"/>
                </a:lnTo>
                <a:lnTo>
                  <a:pt x="7520152" y="5271946"/>
                </a:lnTo>
                <a:lnTo>
                  <a:pt x="7526318" y="5287724"/>
                </a:lnTo>
                <a:lnTo>
                  <a:pt x="2640439" y="5287724"/>
                </a:lnTo>
                <a:close/>
              </a:path>
              <a:path w="7526655" h="5288280">
                <a:moveTo>
                  <a:pt x="0" y="5287724"/>
                </a:moveTo>
                <a:lnTo>
                  <a:pt x="0" y="0"/>
                </a:lnTo>
                <a:lnTo>
                  <a:pt x="42742" y="8109"/>
                </a:lnTo>
                <a:lnTo>
                  <a:pt x="91396" y="16094"/>
                </a:lnTo>
                <a:lnTo>
                  <a:pt x="140235" y="22951"/>
                </a:lnTo>
                <a:lnTo>
                  <a:pt x="189238" y="28762"/>
                </a:lnTo>
                <a:lnTo>
                  <a:pt x="238385" y="33607"/>
                </a:lnTo>
                <a:lnTo>
                  <a:pt x="287653" y="37565"/>
                </a:lnTo>
                <a:lnTo>
                  <a:pt x="337023" y="40719"/>
                </a:lnTo>
                <a:lnTo>
                  <a:pt x="386474" y="43148"/>
                </a:lnTo>
                <a:lnTo>
                  <a:pt x="435984" y="44933"/>
                </a:lnTo>
                <a:lnTo>
                  <a:pt x="485533" y="46154"/>
                </a:lnTo>
                <a:lnTo>
                  <a:pt x="535099" y="46892"/>
                </a:lnTo>
                <a:lnTo>
                  <a:pt x="584663" y="47227"/>
                </a:lnTo>
                <a:lnTo>
                  <a:pt x="634203" y="47241"/>
                </a:lnTo>
                <a:lnTo>
                  <a:pt x="683698" y="47013"/>
                </a:lnTo>
                <a:lnTo>
                  <a:pt x="733128" y="46623"/>
                </a:lnTo>
                <a:lnTo>
                  <a:pt x="782471" y="46154"/>
                </a:lnTo>
                <a:lnTo>
                  <a:pt x="831994" y="46104"/>
                </a:lnTo>
                <a:lnTo>
                  <a:pt x="881511" y="46428"/>
                </a:lnTo>
                <a:lnTo>
                  <a:pt x="930994" y="47168"/>
                </a:lnTo>
                <a:lnTo>
                  <a:pt x="980414" y="48368"/>
                </a:lnTo>
                <a:lnTo>
                  <a:pt x="1029744" y="50070"/>
                </a:lnTo>
                <a:lnTo>
                  <a:pt x="1078954" y="52315"/>
                </a:lnTo>
                <a:lnTo>
                  <a:pt x="1128017" y="55147"/>
                </a:lnTo>
                <a:lnTo>
                  <a:pt x="1176903" y="58609"/>
                </a:lnTo>
                <a:lnTo>
                  <a:pt x="1225584" y="62742"/>
                </a:lnTo>
                <a:lnTo>
                  <a:pt x="1274033" y="67589"/>
                </a:lnTo>
                <a:lnTo>
                  <a:pt x="1322219" y="73193"/>
                </a:lnTo>
                <a:lnTo>
                  <a:pt x="1370116" y="79597"/>
                </a:lnTo>
                <a:lnTo>
                  <a:pt x="1417694" y="86842"/>
                </a:lnTo>
                <a:lnTo>
                  <a:pt x="1464925" y="94971"/>
                </a:lnTo>
                <a:lnTo>
                  <a:pt x="1511781" y="104027"/>
                </a:lnTo>
                <a:lnTo>
                  <a:pt x="1558233" y="114053"/>
                </a:lnTo>
                <a:lnTo>
                  <a:pt x="1604253" y="125090"/>
                </a:lnTo>
                <a:lnTo>
                  <a:pt x="1649811" y="137181"/>
                </a:lnTo>
                <a:lnTo>
                  <a:pt x="1694881" y="150370"/>
                </a:lnTo>
                <a:lnTo>
                  <a:pt x="1739433" y="164697"/>
                </a:lnTo>
                <a:lnTo>
                  <a:pt x="1783439" y="180207"/>
                </a:lnTo>
                <a:lnTo>
                  <a:pt x="1826870" y="196941"/>
                </a:lnTo>
                <a:lnTo>
                  <a:pt x="1869699" y="214941"/>
                </a:lnTo>
                <a:lnTo>
                  <a:pt x="1911895" y="234251"/>
                </a:lnTo>
                <a:lnTo>
                  <a:pt x="1953432" y="254913"/>
                </a:lnTo>
                <a:lnTo>
                  <a:pt x="1994281" y="276970"/>
                </a:lnTo>
                <a:lnTo>
                  <a:pt x="2034413" y="300463"/>
                </a:lnTo>
                <a:lnTo>
                  <a:pt x="2073800" y="325436"/>
                </a:lnTo>
                <a:lnTo>
                  <a:pt x="2112413" y="351931"/>
                </a:lnTo>
                <a:lnTo>
                  <a:pt x="2150223" y="379990"/>
                </a:lnTo>
                <a:lnTo>
                  <a:pt x="2187204" y="409656"/>
                </a:lnTo>
                <a:lnTo>
                  <a:pt x="2223325" y="440972"/>
                </a:lnTo>
                <a:lnTo>
                  <a:pt x="2258558" y="473979"/>
                </a:lnTo>
                <a:lnTo>
                  <a:pt x="2292876" y="508722"/>
                </a:lnTo>
                <a:lnTo>
                  <a:pt x="2326249" y="545241"/>
                </a:lnTo>
                <a:lnTo>
                  <a:pt x="2358650" y="583579"/>
                </a:lnTo>
                <a:lnTo>
                  <a:pt x="2390049" y="623780"/>
                </a:lnTo>
                <a:lnTo>
                  <a:pt x="2420419" y="665886"/>
                </a:lnTo>
                <a:lnTo>
                  <a:pt x="2449730" y="709938"/>
                </a:lnTo>
                <a:lnTo>
                  <a:pt x="2476243" y="753087"/>
                </a:lnTo>
                <a:lnTo>
                  <a:pt x="2500420" y="796382"/>
                </a:lnTo>
                <a:lnTo>
                  <a:pt x="2522363" y="839816"/>
                </a:lnTo>
                <a:lnTo>
                  <a:pt x="2542173" y="883385"/>
                </a:lnTo>
                <a:lnTo>
                  <a:pt x="2559952" y="927084"/>
                </a:lnTo>
                <a:lnTo>
                  <a:pt x="2575800" y="970907"/>
                </a:lnTo>
                <a:lnTo>
                  <a:pt x="2589818" y="1014849"/>
                </a:lnTo>
                <a:lnTo>
                  <a:pt x="2602109" y="1058905"/>
                </a:lnTo>
                <a:lnTo>
                  <a:pt x="2612774" y="1103069"/>
                </a:lnTo>
                <a:lnTo>
                  <a:pt x="2621913" y="1147336"/>
                </a:lnTo>
                <a:lnTo>
                  <a:pt x="2629629" y="1191702"/>
                </a:lnTo>
                <a:lnTo>
                  <a:pt x="2636022" y="1236160"/>
                </a:lnTo>
                <a:lnTo>
                  <a:pt x="2641194" y="1280706"/>
                </a:lnTo>
                <a:lnTo>
                  <a:pt x="2645245" y="1325334"/>
                </a:lnTo>
                <a:lnTo>
                  <a:pt x="2648279" y="1370038"/>
                </a:lnTo>
                <a:lnTo>
                  <a:pt x="2650395" y="1414815"/>
                </a:lnTo>
                <a:lnTo>
                  <a:pt x="2651695" y="1459658"/>
                </a:lnTo>
                <a:lnTo>
                  <a:pt x="2652280" y="1504563"/>
                </a:lnTo>
                <a:lnTo>
                  <a:pt x="2652252" y="1549523"/>
                </a:lnTo>
                <a:lnTo>
                  <a:pt x="2650761" y="1639591"/>
                </a:lnTo>
                <a:lnTo>
                  <a:pt x="2642105" y="1910593"/>
                </a:lnTo>
                <a:lnTo>
                  <a:pt x="2640527" y="2001052"/>
                </a:lnTo>
                <a:lnTo>
                  <a:pt x="2640439" y="5287724"/>
                </a:lnTo>
                <a:lnTo>
                  <a:pt x="0" y="5287724"/>
                </a:lnTo>
                <a:close/>
              </a:path>
            </a:pathLst>
          </a:custGeom>
          <a:solidFill>
            <a:srgbClr val="3A6266"/>
          </a:solidFill>
        </p:spPr>
        <p:txBody>
          <a:bodyPr wrap="square" lIns="0" tIns="0" rIns="0" bIns="0" rtlCol="0"/>
          <a:lstStyle/>
          <a:p>
            <a:endParaRPr/>
          </a:p>
        </p:txBody>
      </p:sp>
      <p:sp>
        <p:nvSpPr>
          <p:cNvPr id="3" name="object 3"/>
          <p:cNvSpPr/>
          <p:nvPr/>
        </p:nvSpPr>
        <p:spPr>
          <a:xfrm>
            <a:off x="12235971" y="5979370"/>
            <a:ext cx="6052185" cy="4307840"/>
          </a:xfrm>
          <a:custGeom>
            <a:avLst/>
            <a:gdLst/>
            <a:ahLst/>
            <a:cxnLst/>
            <a:rect l="l" t="t" r="r" b="b"/>
            <a:pathLst>
              <a:path w="6052184" h="4307840">
                <a:moveTo>
                  <a:pt x="4176867" y="4307628"/>
                </a:moveTo>
                <a:lnTo>
                  <a:pt x="4176867" y="1769560"/>
                </a:lnTo>
                <a:lnTo>
                  <a:pt x="4176671" y="1815439"/>
                </a:lnTo>
                <a:lnTo>
                  <a:pt x="4175720" y="1861305"/>
                </a:lnTo>
                <a:lnTo>
                  <a:pt x="4173882" y="1907154"/>
                </a:lnTo>
                <a:lnTo>
                  <a:pt x="4171026" y="1952978"/>
                </a:lnTo>
                <a:lnTo>
                  <a:pt x="4167020" y="1998770"/>
                </a:lnTo>
                <a:lnTo>
                  <a:pt x="4161733" y="2044523"/>
                </a:lnTo>
                <a:lnTo>
                  <a:pt x="4155034" y="2090231"/>
                </a:lnTo>
                <a:lnTo>
                  <a:pt x="4146791" y="2135886"/>
                </a:lnTo>
                <a:lnTo>
                  <a:pt x="4136872" y="2181483"/>
                </a:lnTo>
                <a:lnTo>
                  <a:pt x="4125146" y="2227013"/>
                </a:lnTo>
                <a:lnTo>
                  <a:pt x="4111482" y="2272471"/>
                </a:lnTo>
                <a:lnTo>
                  <a:pt x="4095748" y="2317849"/>
                </a:lnTo>
                <a:lnTo>
                  <a:pt x="4077253" y="2363948"/>
                </a:lnTo>
                <a:lnTo>
                  <a:pt x="4056462" y="2408702"/>
                </a:lnTo>
                <a:lnTo>
                  <a:pt x="4033474" y="2452114"/>
                </a:lnTo>
                <a:lnTo>
                  <a:pt x="4008386" y="2494185"/>
                </a:lnTo>
                <a:lnTo>
                  <a:pt x="3981296" y="2534918"/>
                </a:lnTo>
                <a:lnTo>
                  <a:pt x="3952304" y="2574316"/>
                </a:lnTo>
                <a:lnTo>
                  <a:pt x="3921506" y="2612380"/>
                </a:lnTo>
                <a:lnTo>
                  <a:pt x="3889001" y="2649114"/>
                </a:lnTo>
                <a:lnTo>
                  <a:pt x="3854888" y="2684520"/>
                </a:lnTo>
                <a:lnTo>
                  <a:pt x="3819264" y="2718600"/>
                </a:lnTo>
                <a:lnTo>
                  <a:pt x="3782228" y="2751356"/>
                </a:lnTo>
                <a:lnTo>
                  <a:pt x="3743878" y="2782791"/>
                </a:lnTo>
                <a:lnTo>
                  <a:pt x="3704311" y="2812907"/>
                </a:lnTo>
                <a:lnTo>
                  <a:pt x="3663627" y="2841707"/>
                </a:lnTo>
                <a:lnTo>
                  <a:pt x="3621923" y="2869192"/>
                </a:lnTo>
                <a:lnTo>
                  <a:pt x="3579297" y="2895366"/>
                </a:lnTo>
                <a:lnTo>
                  <a:pt x="3535849" y="2920230"/>
                </a:lnTo>
                <a:lnTo>
                  <a:pt x="3491675" y="2943788"/>
                </a:lnTo>
                <a:lnTo>
                  <a:pt x="3446873" y="2966041"/>
                </a:lnTo>
                <a:lnTo>
                  <a:pt x="3401544" y="2986992"/>
                </a:lnTo>
                <a:lnTo>
                  <a:pt x="3355783" y="3006643"/>
                </a:lnTo>
                <a:lnTo>
                  <a:pt x="3309690" y="3024996"/>
                </a:lnTo>
                <a:lnTo>
                  <a:pt x="3263362" y="3042055"/>
                </a:lnTo>
                <a:lnTo>
                  <a:pt x="3216899" y="3057821"/>
                </a:lnTo>
                <a:lnTo>
                  <a:pt x="3170397" y="3072296"/>
                </a:lnTo>
                <a:lnTo>
                  <a:pt x="3123956" y="3085484"/>
                </a:lnTo>
                <a:lnTo>
                  <a:pt x="3077673" y="3097386"/>
                </a:lnTo>
                <a:lnTo>
                  <a:pt x="3031748" y="3108192"/>
                </a:lnTo>
                <a:lnTo>
                  <a:pt x="2985670" y="3118487"/>
                </a:lnTo>
                <a:lnTo>
                  <a:pt x="2939449" y="3128299"/>
                </a:lnTo>
                <a:lnTo>
                  <a:pt x="2893097" y="3137656"/>
                </a:lnTo>
                <a:lnTo>
                  <a:pt x="2846624" y="3146589"/>
                </a:lnTo>
                <a:lnTo>
                  <a:pt x="2800041" y="3155125"/>
                </a:lnTo>
                <a:lnTo>
                  <a:pt x="2753358" y="3163293"/>
                </a:lnTo>
                <a:lnTo>
                  <a:pt x="2706587" y="3171123"/>
                </a:lnTo>
                <a:lnTo>
                  <a:pt x="2659737" y="3178642"/>
                </a:lnTo>
                <a:lnTo>
                  <a:pt x="2612819" y="3185880"/>
                </a:lnTo>
                <a:lnTo>
                  <a:pt x="2565844" y="3192864"/>
                </a:lnTo>
                <a:lnTo>
                  <a:pt x="2518824" y="3199625"/>
                </a:lnTo>
                <a:lnTo>
                  <a:pt x="2471767" y="3206191"/>
                </a:lnTo>
                <a:lnTo>
                  <a:pt x="2424686" y="3212590"/>
                </a:lnTo>
                <a:lnTo>
                  <a:pt x="2377590" y="3218852"/>
                </a:lnTo>
                <a:lnTo>
                  <a:pt x="2330491" y="3225005"/>
                </a:lnTo>
                <a:lnTo>
                  <a:pt x="2283399" y="3231077"/>
                </a:lnTo>
                <a:lnTo>
                  <a:pt x="2142273" y="3249102"/>
                </a:lnTo>
                <a:lnTo>
                  <a:pt x="2095316" y="3255141"/>
                </a:lnTo>
                <a:lnTo>
                  <a:pt x="2048420" y="3261244"/>
                </a:lnTo>
                <a:lnTo>
                  <a:pt x="2001595" y="3267440"/>
                </a:lnTo>
                <a:lnTo>
                  <a:pt x="1954852" y="3273757"/>
                </a:lnTo>
                <a:lnTo>
                  <a:pt x="1908201" y="3280223"/>
                </a:lnTo>
                <a:lnTo>
                  <a:pt x="1861653" y="3286869"/>
                </a:lnTo>
                <a:lnTo>
                  <a:pt x="1815219" y="3293721"/>
                </a:lnTo>
                <a:lnTo>
                  <a:pt x="1768910" y="3300810"/>
                </a:lnTo>
                <a:lnTo>
                  <a:pt x="1722736" y="3308164"/>
                </a:lnTo>
                <a:lnTo>
                  <a:pt x="1676708" y="3315812"/>
                </a:lnTo>
                <a:lnTo>
                  <a:pt x="1630836" y="3323782"/>
                </a:lnTo>
                <a:lnTo>
                  <a:pt x="1585132" y="3332103"/>
                </a:lnTo>
                <a:lnTo>
                  <a:pt x="1539605" y="3340805"/>
                </a:lnTo>
                <a:lnTo>
                  <a:pt x="1494267" y="3349915"/>
                </a:lnTo>
                <a:lnTo>
                  <a:pt x="1449128" y="3359463"/>
                </a:lnTo>
                <a:lnTo>
                  <a:pt x="1404199" y="3369477"/>
                </a:lnTo>
                <a:lnTo>
                  <a:pt x="1359491" y="3379986"/>
                </a:lnTo>
                <a:lnTo>
                  <a:pt x="1315014" y="3391019"/>
                </a:lnTo>
                <a:lnTo>
                  <a:pt x="1270779" y="3402604"/>
                </a:lnTo>
                <a:lnTo>
                  <a:pt x="1226796" y="3414771"/>
                </a:lnTo>
                <a:lnTo>
                  <a:pt x="1183077" y="3427547"/>
                </a:lnTo>
                <a:lnTo>
                  <a:pt x="1139631" y="3440963"/>
                </a:lnTo>
                <a:lnTo>
                  <a:pt x="1096470" y="3455046"/>
                </a:lnTo>
                <a:lnTo>
                  <a:pt x="1053605" y="3469826"/>
                </a:lnTo>
                <a:lnTo>
                  <a:pt x="1011045" y="3485331"/>
                </a:lnTo>
                <a:lnTo>
                  <a:pt x="968803" y="3501589"/>
                </a:lnTo>
                <a:lnTo>
                  <a:pt x="926887" y="3518631"/>
                </a:lnTo>
                <a:lnTo>
                  <a:pt x="885309" y="3536483"/>
                </a:lnTo>
                <a:lnTo>
                  <a:pt x="844080" y="3555176"/>
                </a:lnTo>
                <a:lnTo>
                  <a:pt x="803211" y="3574738"/>
                </a:lnTo>
                <a:lnTo>
                  <a:pt x="762711" y="3595197"/>
                </a:lnTo>
                <a:lnTo>
                  <a:pt x="722592" y="3616583"/>
                </a:lnTo>
                <a:lnTo>
                  <a:pt x="682864" y="3638925"/>
                </a:lnTo>
                <a:lnTo>
                  <a:pt x="643539" y="3662250"/>
                </a:lnTo>
                <a:lnTo>
                  <a:pt x="604626" y="3686587"/>
                </a:lnTo>
                <a:lnTo>
                  <a:pt x="566136" y="3711967"/>
                </a:lnTo>
                <a:lnTo>
                  <a:pt x="528080" y="3738416"/>
                </a:lnTo>
                <a:lnTo>
                  <a:pt x="490469" y="3765965"/>
                </a:lnTo>
                <a:lnTo>
                  <a:pt x="453314" y="3794641"/>
                </a:lnTo>
                <a:lnTo>
                  <a:pt x="416624" y="3824474"/>
                </a:lnTo>
                <a:lnTo>
                  <a:pt x="380412" y="3855492"/>
                </a:lnTo>
                <a:lnTo>
                  <a:pt x="344686" y="3887724"/>
                </a:lnTo>
                <a:lnTo>
                  <a:pt x="309459" y="3921200"/>
                </a:lnTo>
                <a:lnTo>
                  <a:pt x="274740" y="3955946"/>
                </a:lnTo>
                <a:lnTo>
                  <a:pt x="240541" y="3991993"/>
                </a:lnTo>
                <a:lnTo>
                  <a:pt x="206872" y="4029369"/>
                </a:lnTo>
                <a:lnTo>
                  <a:pt x="173744" y="4068103"/>
                </a:lnTo>
                <a:lnTo>
                  <a:pt x="141167" y="4108223"/>
                </a:lnTo>
                <a:lnTo>
                  <a:pt x="109152" y="4149759"/>
                </a:lnTo>
                <a:lnTo>
                  <a:pt x="79565" y="4189953"/>
                </a:lnTo>
                <a:lnTo>
                  <a:pt x="50860" y="4230669"/>
                </a:lnTo>
                <a:lnTo>
                  <a:pt x="23050" y="4271890"/>
                </a:lnTo>
                <a:lnTo>
                  <a:pt x="0" y="4307628"/>
                </a:lnTo>
                <a:lnTo>
                  <a:pt x="4176867" y="4307628"/>
                </a:lnTo>
                <a:close/>
              </a:path>
              <a:path w="6052184" h="4307840">
                <a:moveTo>
                  <a:pt x="6052028" y="4307628"/>
                </a:moveTo>
                <a:lnTo>
                  <a:pt x="6052028" y="752"/>
                </a:lnTo>
                <a:lnTo>
                  <a:pt x="6040390" y="882"/>
                </a:lnTo>
                <a:lnTo>
                  <a:pt x="5990458" y="1028"/>
                </a:lnTo>
                <a:lnTo>
                  <a:pt x="5940568" y="866"/>
                </a:lnTo>
                <a:lnTo>
                  <a:pt x="5890746" y="499"/>
                </a:lnTo>
                <a:lnTo>
                  <a:pt x="5841020" y="29"/>
                </a:lnTo>
                <a:lnTo>
                  <a:pt x="5791593" y="0"/>
                </a:lnTo>
                <a:lnTo>
                  <a:pt x="5742177" y="392"/>
                </a:lnTo>
                <a:lnTo>
                  <a:pt x="5692805" y="1259"/>
                </a:lnTo>
                <a:lnTo>
                  <a:pt x="5643514" y="2653"/>
                </a:lnTo>
                <a:lnTo>
                  <a:pt x="5594338" y="4627"/>
                </a:lnTo>
                <a:lnTo>
                  <a:pt x="5545313" y="7234"/>
                </a:lnTo>
                <a:lnTo>
                  <a:pt x="5496474" y="10527"/>
                </a:lnTo>
                <a:lnTo>
                  <a:pt x="5447857" y="14557"/>
                </a:lnTo>
                <a:lnTo>
                  <a:pt x="5399496" y="19379"/>
                </a:lnTo>
                <a:lnTo>
                  <a:pt x="5351427" y="25044"/>
                </a:lnTo>
                <a:lnTo>
                  <a:pt x="5303685" y="31605"/>
                </a:lnTo>
                <a:lnTo>
                  <a:pt x="5256305" y="39116"/>
                </a:lnTo>
                <a:lnTo>
                  <a:pt x="5209323" y="47628"/>
                </a:lnTo>
                <a:lnTo>
                  <a:pt x="5162774" y="57195"/>
                </a:lnTo>
                <a:lnTo>
                  <a:pt x="5116693" y="67869"/>
                </a:lnTo>
                <a:lnTo>
                  <a:pt x="5071115" y="79703"/>
                </a:lnTo>
                <a:lnTo>
                  <a:pt x="5026076" y="92750"/>
                </a:lnTo>
                <a:lnTo>
                  <a:pt x="4981611" y="107062"/>
                </a:lnTo>
                <a:lnTo>
                  <a:pt x="4937755" y="122693"/>
                </a:lnTo>
                <a:lnTo>
                  <a:pt x="4894544" y="139694"/>
                </a:lnTo>
                <a:lnTo>
                  <a:pt x="4852012" y="158119"/>
                </a:lnTo>
                <a:lnTo>
                  <a:pt x="4810195" y="178020"/>
                </a:lnTo>
                <a:lnTo>
                  <a:pt x="4769128" y="199450"/>
                </a:lnTo>
                <a:lnTo>
                  <a:pt x="4728846" y="222463"/>
                </a:lnTo>
                <a:lnTo>
                  <a:pt x="4689385" y="247109"/>
                </a:lnTo>
                <a:lnTo>
                  <a:pt x="4650780" y="273443"/>
                </a:lnTo>
                <a:lnTo>
                  <a:pt x="4613067" y="301517"/>
                </a:lnTo>
                <a:lnTo>
                  <a:pt x="4576279" y="331384"/>
                </a:lnTo>
                <a:lnTo>
                  <a:pt x="4540454" y="363096"/>
                </a:lnTo>
                <a:lnTo>
                  <a:pt x="4505625" y="396706"/>
                </a:lnTo>
                <a:lnTo>
                  <a:pt x="4471829" y="432267"/>
                </a:lnTo>
                <a:lnTo>
                  <a:pt x="4439100" y="469832"/>
                </a:lnTo>
                <a:lnTo>
                  <a:pt x="4407473" y="509453"/>
                </a:lnTo>
                <a:lnTo>
                  <a:pt x="4376985" y="551183"/>
                </a:lnTo>
                <a:lnTo>
                  <a:pt x="4347670" y="595075"/>
                </a:lnTo>
                <a:lnTo>
                  <a:pt x="4320955" y="638855"/>
                </a:lnTo>
                <a:lnTo>
                  <a:pt x="4296904" y="682801"/>
                </a:lnTo>
                <a:lnTo>
                  <a:pt x="4275385" y="726907"/>
                </a:lnTo>
                <a:lnTo>
                  <a:pt x="4256267" y="771164"/>
                </a:lnTo>
                <a:lnTo>
                  <a:pt x="4239417" y="815567"/>
                </a:lnTo>
                <a:lnTo>
                  <a:pt x="4224706" y="860109"/>
                </a:lnTo>
                <a:lnTo>
                  <a:pt x="4212000" y="904783"/>
                </a:lnTo>
                <a:lnTo>
                  <a:pt x="4201169" y="949581"/>
                </a:lnTo>
                <a:lnTo>
                  <a:pt x="4192080" y="994498"/>
                </a:lnTo>
                <a:lnTo>
                  <a:pt x="4184604" y="1039526"/>
                </a:lnTo>
                <a:lnTo>
                  <a:pt x="4178608" y="1084659"/>
                </a:lnTo>
                <a:lnTo>
                  <a:pt x="4173960" y="1129889"/>
                </a:lnTo>
                <a:lnTo>
                  <a:pt x="4170529" y="1175211"/>
                </a:lnTo>
                <a:lnTo>
                  <a:pt x="4168184" y="1220616"/>
                </a:lnTo>
                <a:lnTo>
                  <a:pt x="4166794" y="1266099"/>
                </a:lnTo>
                <a:lnTo>
                  <a:pt x="4166226" y="1311652"/>
                </a:lnTo>
                <a:lnTo>
                  <a:pt x="4166349" y="1357269"/>
                </a:lnTo>
                <a:lnTo>
                  <a:pt x="4168143" y="1448667"/>
                </a:lnTo>
                <a:lnTo>
                  <a:pt x="4175521" y="1677797"/>
                </a:lnTo>
                <a:lnTo>
                  <a:pt x="4176440" y="1723677"/>
                </a:lnTo>
                <a:lnTo>
                  <a:pt x="4176867" y="4307628"/>
                </a:lnTo>
                <a:lnTo>
                  <a:pt x="6052028" y="4307628"/>
                </a:lnTo>
                <a:close/>
              </a:path>
            </a:pathLst>
          </a:custGeom>
          <a:solidFill>
            <a:srgbClr val="3A6266"/>
          </a:solidFill>
        </p:spPr>
        <p:txBody>
          <a:bodyPr wrap="square" lIns="0" tIns="0" rIns="0" bIns="0" rtlCol="0"/>
          <a:lstStyle/>
          <a:p>
            <a:endParaRPr/>
          </a:p>
        </p:txBody>
      </p:sp>
      <p:sp>
        <p:nvSpPr>
          <p:cNvPr id="4" name="object 4"/>
          <p:cNvSpPr/>
          <p:nvPr/>
        </p:nvSpPr>
        <p:spPr>
          <a:xfrm>
            <a:off x="0" y="1820353"/>
            <a:ext cx="9353549" cy="8466642"/>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2065" rIns="0" bIns="0" rtlCol="0">
            <a:spAutoFit/>
          </a:bodyPr>
          <a:lstStyle/>
          <a:p>
            <a:pPr marL="2524125" marR="5080" indent="-1140460">
              <a:lnSpc>
                <a:spcPct val="116100"/>
              </a:lnSpc>
              <a:spcBef>
                <a:spcPts val="95"/>
              </a:spcBef>
            </a:pPr>
            <a:r>
              <a:rPr spc="-175" dirty="0"/>
              <a:t>EFFECT </a:t>
            </a:r>
            <a:r>
              <a:rPr spc="114" dirty="0"/>
              <a:t>OF </a:t>
            </a:r>
            <a:r>
              <a:rPr spc="150" dirty="0"/>
              <a:t>DAPAGLIFLOZIN </a:t>
            </a:r>
            <a:r>
              <a:rPr spc="425" dirty="0"/>
              <a:t>ON </a:t>
            </a:r>
            <a:r>
              <a:rPr spc="100" dirty="0"/>
              <a:t>CLINICAL</a:t>
            </a:r>
            <a:r>
              <a:rPr spc="-645" dirty="0"/>
              <a:t> </a:t>
            </a:r>
            <a:r>
              <a:rPr spc="140" dirty="0"/>
              <a:t>OUTCOMES  </a:t>
            </a:r>
            <a:r>
              <a:rPr spc="135" dirty="0"/>
              <a:t>ACROSS </a:t>
            </a:r>
            <a:r>
              <a:rPr spc="-90" dirty="0"/>
              <a:t>THE </a:t>
            </a:r>
            <a:r>
              <a:rPr spc="100" dirty="0"/>
              <a:t>RANGE </a:t>
            </a:r>
            <a:r>
              <a:rPr spc="114" dirty="0"/>
              <a:t>OF </a:t>
            </a:r>
            <a:r>
              <a:rPr spc="-10" dirty="0"/>
              <a:t>EJECTION</a:t>
            </a:r>
            <a:r>
              <a:rPr spc="-390" dirty="0"/>
              <a:t> </a:t>
            </a:r>
            <a:r>
              <a:rPr spc="135" dirty="0"/>
              <a:t>FRACTION</a:t>
            </a:r>
          </a:p>
        </p:txBody>
      </p:sp>
      <p:sp>
        <p:nvSpPr>
          <p:cNvPr id="6" name="object 6"/>
          <p:cNvSpPr txBox="1"/>
          <p:nvPr/>
        </p:nvSpPr>
        <p:spPr>
          <a:xfrm>
            <a:off x="9480844" y="2193912"/>
            <a:ext cx="6845934" cy="4959350"/>
          </a:xfrm>
          <a:prstGeom prst="rect">
            <a:avLst/>
          </a:prstGeom>
        </p:spPr>
        <p:txBody>
          <a:bodyPr vert="horz" wrap="square" lIns="0" tIns="12700" rIns="0" bIns="0" rtlCol="0">
            <a:spAutoFit/>
          </a:bodyPr>
          <a:lstStyle/>
          <a:p>
            <a:pPr marL="12700" marR="5080" algn="just">
              <a:lnSpc>
                <a:spcPct val="115599"/>
              </a:lnSpc>
              <a:spcBef>
                <a:spcPts val="100"/>
              </a:spcBef>
            </a:pPr>
            <a:r>
              <a:rPr sz="2000" spc="-55" dirty="0">
                <a:latin typeface="Trebuchet MS"/>
                <a:cs typeface="Trebuchet MS"/>
              </a:rPr>
              <a:t>a–f, </a:t>
            </a:r>
            <a:r>
              <a:rPr sz="2000" spc="-35" dirty="0">
                <a:latin typeface="Trebuchet MS"/>
                <a:cs typeface="Trebuchet MS"/>
              </a:rPr>
              <a:t>Effect </a:t>
            </a:r>
            <a:r>
              <a:rPr sz="2000" spc="-20" dirty="0">
                <a:latin typeface="Trebuchet MS"/>
                <a:cs typeface="Trebuchet MS"/>
              </a:rPr>
              <a:t>of </a:t>
            </a:r>
            <a:r>
              <a:rPr sz="2000" spc="-30" dirty="0">
                <a:latin typeface="Trebuchet MS"/>
                <a:cs typeface="Trebuchet MS"/>
              </a:rPr>
              <a:t>dapagliflozin </a:t>
            </a:r>
            <a:r>
              <a:rPr sz="2000" spc="-90" dirty="0">
                <a:latin typeface="Trebuchet MS"/>
                <a:cs typeface="Trebuchet MS"/>
              </a:rPr>
              <a:t>on: </a:t>
            </a:r>
            <a:r>
              <a:rPr sz="2000" spc="-25" dirty="0">
                <a:latin typeface="Trebuchet MS"/>
                <a:cs typeface="Trebuchet MS"/>
              </a:rPr>
              <a:t>death </a:t>
            </a:r>
            <a:r>
              <a:rPr sz="2000" spc="-85" dirty="0">
                <a:latin typeface="Trebuchet MS"/>
                <a:cs typeface="Trebuchet MS"/>
              </a:rPr>
              <a:t>from </a:t>
            </a:r>
            <a:r>
              <a:rPr sz="2000" spc="175" dirty="0">
                <a:latin typeface="Trebuchet MS"/>
                <a:cs typeface="Trebuchet MS"/>
              </a:rPr>
              <a:t>CV </a:t>
            </a:r>
            <a:r>
              <a:rPr sz="2000" dirty="0">
                <a:latin typeface="Trebuchet MS"/>
                <a:cs typeface="Trebuchet MS"/>
              </a:rPr>
              <a:t>causes </a:t>
            </a:r>
            <a:r>
              <a:rPr sz="2000" spc="-95" dirty="0">
                <a:latin typeface="Trebuchet MS"/>
                <a:cs typeface="Trebuchet MS"/>
              </a:rPr>
              <a:t>(a);  </a:t>
            </a:r>
            <a:r>
              <a:rPr sz="2000" spc="-25" dirty="0">
                <a:latin typeface="Trebuchet MS"/>
                <a:cs typeface="Trebuchet MS"/>
              </a:rPr>
              <a:t>death </a:t>
            </a:r>
            <a:r>
              <a:rPr sz="2000" spc="-85" dirty="0">
                <a:latin typeface="Trebuchet MS"/>
                <a:cs typeface="Trebuchet MS"/>
              </a:rPr>
              <a:t>from </a:t>
            </a:r>
            <a:r>
              <a:rPr sz="2000" spc="-75" dirty="0">
                <a:latin typeface="Trebuchet MS"/>
                <a:cs typeface="Trebuchet MS"/>
              </a:rPr>
              <a:t>all </a:t>
            </a:r>
            <a:r>
              <a:rPr sz="2000" dirty="0">
                <a:latin typeface="Trebuchet MS"/>
                <a:cs typeface="Trebuchet MS"/>
              </a:rPr>
              <a:t>causes </a:t>
            </a:r>
            <a:r>
              <a:rPr sz="2000" spc="-110" dirty="0">
                <a:latin typeface="Trebuchet MS"/>
                <a:cs typeface="Trebuchet MS"/>
              </a:rPr>
              <a:t>(b); </a:t>
            </a:r>
            <a:r>
              <a:rPr sz="2000" spc="-75" dirty="0">
                <a:latin typeface="Trebuchet MS"/>
                <a:cs typeface="Trebuchet MS"/>
              </a:rPr>
              <a:t>the </a:t>
            </a:r>
            <a:r>
              <a:rPr sz="2000" spc="-65" dirty="0">
                <a:latin typeface="Trebuchet MS"/>
                <a:cs typeface="Trebuchet MS"/>
              </a:rPr>
              <a:t>total </a:t>
            </a:r>
            <a:r>
              <a:rPr sz="2000" spc="-75" dirty="0">
                <a:latin typeface="Trebuchet MS"/>
                <a:cs typeface="Trebuchet MS"/>
              </a:rPr>
              <a:t>number </a:t>
            </a:r>
            <a:r>
              <a:rPr sz="2000" spc="-20" dirty="0">
                <a:latin typeface="Trebuchet MS"/>
                <a:cs typeface="Trebuchet MS"/>
              </a:rPr>
              <a:t>of </a:t>
            </a:r>
            <a:r>
              <a:rPr sz="2000" spc="-50" dirty="0">
                <a:latin typeface="Trebuchet MS"/>
                <a:cs typeface="Trebuchet MS"/>
              </a:rPr>
              <a:t>hospital  </a:t>
            </a:r>
            <a:r>
              <a:rPr sz="2000" spc="-40" dirty="0">
                <a:latin typeface="Trebuchet MS"/>
                <a:cs typeface="Trebuchet MS"/>
              </a:rPr>
              <a:t>admissions </a:t>
            </a:r>
            <a:r>
              <a:rPr sz="2000" spc="-70" dirty="0">
                <a:latin typeface="Trebuchet MS"/>
                <a:cs typeface="Trebuchet MS"/>
              </a:rPr>
              <a:t>for </a:t>
            </a:r>
            <a:r>
              <a:rPr sz="2000" spc="-85" dirty="0">
                <a:latin typeface="Trebuchet MS"/>
                <a:cs typeface="Trebuchet MS"/>
              </a:rPr>
              <a:t>HF </a:t>
            </a:r>
            <a:r>
              <a:rPr sz="2000" spc="-105" dirty="0">
                <a:latin typeface="Trebuchet MS"/>
                <a:cs typeface="Trebuchet MS"/>
              </a:rPr>
              <a:t>(c); </a:t>
            </a:r>
            <a:r>
              <a:rPr sz="2000" spc="-100" dirty="0">
                <a:latin typeface="Trebuchet MS"/>
                <a:cs typeface="Trebuchet MS"/>
              </a:rPr>
              <a:t>time </a:t>
            </a:r>
            <a:r>
              <a:rPr sz="2000" spc="-60" dirty="0">
                <a:latin typeface="Trebuchet MS"/>
                <a:cs typeface="Trebuchet MS"/>
              </a:rPr>
              <a:t>to </a:t>
            </a:r>
            <a:r>
              <a:rPr sz="2000" spc="-100" dirty="0">
                <a:latin typeface="Trebuchet MS"/>
                <a:cs typeface="Trebuchet MS"/>
              </a:rPr>
              <a:t>first </a:t>
            </a:r>
            <a:r>
              <a:rPr sz="2000" spc="-50" dirty="0">
                <a:latin typeface="Trebuchet MS"/>
                <a:cs typeface="Trebuchet MS"/>
              </a:rPr>
              <a:t>hospital </a:t>
            </a:r>
            <a:r>
              <a:rPr sz="2000" spc="-40" dirty="0">
                <a:latin typeface="Trebuchet MS"/>
                <a:cs typeface="Trebuchet MS"/>
              </a:rPr>
              <a:t>admission </a:t>
            </a:r>
            <a:r>
              <a:rPr sz="2000" spc="-70" dirty="0">
                <a:latin typeface="Trebuchet MS"/>
                <a:cs typeface="Trebuchet MS"/>
              </a:rPr>
              <a:t>for </a:t>
            </a:r>
            <a:r>
              <a:rPr sz="2000" spc="-85" dirty="0">
                <a:latin typeface="Trebuchet MS"/>
                <a:cs typeface="Trebuchet MS"/>
              </a:rPr>
              <a:t>HF  </a:t>
            </a:r>
            <a:r>
              <a:rPr sz="2000" spc="-110" dirty="0">
                <a:latin typeface="Trebuchet MS"/>
                <a:cs typeface="Trebuchet MS"/>
              </a:rPr>
              <a:t>(d); </a:t>
            </a:r>
            <a:r>
              <a:rPr sz="2000" spc="-25" dirty="0">
                <a:latin typeface="Trebuchet MS"/>
                <a:cs typeface="Trebuchet MS"/>
              </a:rPr>
              <a:t>death </a:t>
            </a:r>
            <a:r>
              <a:rPr sz="2000" spc="-85" dirty="0">
                <a:latin typeface="Trebuchet MS"/>
                <a:cs typeface="Trebuchet MS"/>
              </a:rPr>
              <a:t>from </a:t>
            </a:r>
            <a:r>
              <a:rPr sz="2000" spc="175" dirty="0">
                <a:latin typeface="Trebuchet MS"/>
                <a:cs typeface="Trebuchet MS"/>
              </a:rPr>
              <a:t>CV </a:t>
            </a:r>
            <a:r>
              <a:rPr sz="2000" spc="-40" dirty="0">
                <a:latin typeface="Trebuchet MS"/>
                <a:cs typeface="Trebuchet MS"/>
              </a:rPr>
              <a:t>causes, </a:t>
            </a:r>
            <a:r>
              <a:rPr sz="2000" spc="10" dirty="0">
                <a:latin typeface="Trebuchet MS"/>
                <a:cs typeface="Trebuchet MS"/>
              </a:rPr>
              <a:t>MI </a:t>
            </a:r>
            <a:r>
              <a:rPr sz="2000" spc="-70" dirty="0">
                <a:latin typeface="Trebuchet MS"/>
                <a:cs typeface="Trebuchet MS"/>
              </a:rPr>
              <a:t>or </a:t>
            </a:r>
            <a:r>
              <a:rPr sz="2000" spc="-80" dirty="0">
                <a:latin typeface="Trebuchet MS"/>
                <a:cs typeface="Trebuchet MS"/>
              </a:rPr>
              <a:t>stroke </a:t>
            </a:r>
            <a:r>
              <a:rPr sz="2000" spc="-114" dirty="0">
                <a:latin typeface="Trebuchet MS"/>
                <a:cs typeface="Trebuchet MS"/>
              </a:rPr>
              <a:t>(e); </a:t>
            </a:r>
            <a:r>
              <a:rPr sz="2000" spc="10" dirty="0">
                <a:latin typeface="Trebuchet MS"/>
                <a:cs typeface="Trebuchet MS"/>
              </a:rPr>
              <a:t>and </a:t>
            </a:r>
            <a:r>
              <a:rPr sz="2000" spc="-25" dirty="0">
                <a:latin typeface="Trebuchet MS"/>
                <a:cs typeface="Trebuchet MS"/>
              </a:rPr>
              <a:t>death </a:t>
            </a:r>
            <a:r>
              <a:rPr sz="2000" spc="-85" dirty="0">
                <a:latin typeface="Trebuchet MS"/>
                <a:cs typeface="Trebuchet MS"/>
              </a:rPr>
              <a:t>from  </a:t>
            </a:r>
            <a:r>
              <a:rPr sz="2000" spc="175" dirty="0">
                <a:latin typeface="Trebuchet MS"/>
                <a:cs typeface="Trebuchet MS"/>
              </a:rPr>
              <a:t>CV </a:t>
            </a:r>
            <a:r>
              <a:rPr sz="2000" dirty="0">
                <a:latin typeface="Trebuchet MS"/>
                <a:cs typeface="Trebuchet MS"/>
              </a:rPr>
              <a:t>causes </a:t>
            </a:r>
            <a:r>
              <a:rPr sz="2000" spc="-70" dirty="0">
                <a:latin typeface="Trebuchet MS"/>
                <a:cs typeface="Trebuchet MS"/>
              </a:rPr>
              <a:t>or </a:t>
            </a:r>
            <a:r>
              <a:rPr sz="2000" spc="-50" dirty="0">
                <a:latin typeface="Trebuchet MS"/>
                <a:cs typeface="Trebuchet MS"/>
              </a:rPr>
              <a:t>hospital </a:t>
            </a:r>
            <a:r>
              <a:rPr sz="2000" spc="-40" dirty="0">
                <a:latin typeface="Trebuchet MS"/>
                <a:cs typeface="Trebuchet MS"/>
              </a:rPr>
              <a:t>admission </a:t>
            </a:r>
            <a:r>
              <a:rPr sz="2000" spc="-70" dirty="0">
                <a:latin typeface="Trebuchet MS"/>
                <a:cs typeface="Trebuchet MS"/>
              </a:rPr>
              <a:t>for </a:t>
            </a:r>
            <a:r>
              <a:rPr sz="2000" spc="-85" dirty="0">
                <a:latin typeface="Trebuchet MS"/>
                <a:cs typeface="Trebuchet MS"/>
              </a:rPr>
              <a:t>HF </a:t>
            </a:r>
            <a:r>
              <a:rPr sz="2000" spc="-145" dirty="0">
                <a:latin typeface="Trebuchet MS"/>
                <a:cs typeface="Trebuchet MS"/>
              </a:rPr>
              <a:t>(f), </a:t>
            </a:r>
            <a:r>
              <a:rPr sz="2000" dirty="0">
                <a:latin typeface="Trebuchet MS"/>
                <a:cs typeface="Trebuchet MS"/>
              </a:rPr>
              <a:t>according </a:t>
            </a:r>
            <a:r>
              <a:rPr sz="2000" spc="-60" dirty="0">
                <a:latin typeface="Trebuchet MS"/>
                <a:cs typeface="Trebuchet MS"/>
              </a:rPr>
              <a:t>to  </a:t>
            </a:r>
            <a:r>
              <a:rPr sz="2000" spc="-35" dirty="0">
                <a:latin typeface="Trebuchet MS"/>
                <a:cs typeface="Trebuchet MS"/>
              </a:rPr>
              <a:t>baseline </a:t>
            </a:r>
            <a:r>
              <a:rPr sz="2000" spc="-70" dirty="0">
                <a:latin typeface="Trebuchet MS"/>
                <a:cs typeface="Trebuchet MS"/>
              </a:rPr>
              <a:t>LVEF. </a:t>
            </a:r>
            <a:r>
              <a:rPr sz="2000" spc="-125" dirty="0">
                <a:latin typeface="Trebuchet MS"/>
                <a:cs typeface="Trebuchet MS"/>
              </a:rPr>
              <a:t>The </a:t>
            </a:r>
            <a:r>
              <a:rPr sz="2000" spc="-65" dirty="0">
                <a:latin typeface="Trebuchet MS"/>
                <a:cs typeface="Trebuchet MS"/>
              </a:rPr>
              <a:t>horizontal </a:t>
            </a:r>
            <a:r>
              <a:rPr sz="2000" spc="-55" dirty="0">
                <a:latin typeface="Trebuchet MS"/>
                <a:cs typeface="Trebuchet MS"/>
              </a:rPr>
              <a:t>blue </a:t>
            </a:r>
            <a:r>
              <a:rPr sz="2000" spc="-90" dirty="0">
                <a:latin typeface="Trebuchet MS"/>
                <a:cs typeface="Trebuchet MS"/>
              </a:rPr>
              <a:t>line </a:t>
            </a:r>
            <a:r>
              <a:rPr sz="2000" spc="-25" dirty="0">
                <a:latin typeface="Trebuchet MS"/>
                <a:cs typeface="Trebuchet MS"/>
              </a:rPr>
              <a:t>shows </a:t>
            </a:r>
            <a:r>
              <a:rPr sz="2000" spc="-75" dirty="0">
                <a:latin typeface="Trebuchet MS"/>
                <a:cs typeface="Trebuchet MS"/>
              </a:rPr>
              <a:t>the </a:t>
            </a:r>
            <a:r>
              <a:rPr sz="2000" spc="-50" dirty="0">
                <a:latin typeface="Trebuchet MS"/>
                <a:cs typeface="Trebuchet MS"/>
              </a:rPr>
              <a:t>continuous  </a:t>
            </a:r>
            <a:r>
              <a:rPr sz="2000" spc="-100" dirty="0">
                <a:latin typeface="Trebuchet MS"/>
                <a:cs typeface="Trebuchet MS"/>
              </a:rPr>
              <a:t>HR </a:t>
            </a:r>
            <a:r>
              <a:rPr sz="2000" spc="-5" dirty="0">
                <a:latin typeface="Trebuchet MS"/>
                <a:cs typeface="Trebuchet MS"/>
              </a:rPr>
              <a:t>across </a:t>
            </a:r>
            <a:r>
              <a:rPr sz="2000" spc="-75" dirty="0">
                <a:latin typeface="Trebuchet MS"/>
                <a:cs typeface="Trebuchet MS"/>
              </a:rPr>
              <a:t>the </a:t>
            </a:r>
            <a:r>
              <a:rPr sz="2000" spc="-5" dirty="0">
                <a:latin typeface="Trebuchet MS"/>
                <a:cs typeface="Trebuchet MS"/>
              </a:rPr>
              <a:t>range </a:t>
            </a:r>
            <a:r>
              <a:rPr sz="2000" spc="-20" dirty="0">
                <a:latin typeface="Trebuchet MS"/>
                <a:cs typeface="Trebuchet MS"/>
              </a:rPr>
              <a:t>of </a:t>
            </a:r>
            <a:r>
              <a:rPr sz="2000" spc="-35" dirty="0">
                <a:latin typeface="Trebuchet MS"/>
                <a:cs typeface="Trebuchet MS"/>
              </a:rPr>
              <a:t>LVEF </a:t>
            </a:r>
            <a:r>
              <a:rPr sz="2000" spc="10" dirty="0">
                <a:latin typeface="Trebuchet MS"/>
                <a:cs typeface="Trebuchet MS"/>
              </a:rPr>
              <a:t>and </a:t>
            </a:r>
            <a:r>
              <a:rPr sz="2000" spc="-75" dirty="0">
                <a:latin typeface="Trebuchet MS"/>
                <a:cs typeface="Trebuchet MS"/>
              </a:rPr>
              <a:t>the </a:t>
            </a:r>
            <a:r>
              <a:rPr sz="2000" spc="5" dirty="0">
                <a:latin typeface="Trebuchet MS"/>
                <a:cs typeface="Trebuchet MS"/>
              </a:rPr>
              <a:t>shaded </a:t>
            </a:r>
            <a:r>
              <a:rPr sz="2000" dirty="0">
                <a:latin typeface="Trebuchet MS"/>
                <a:cs typeface="Trebuchet MS"/>
              </a:rPr>
              <a:t>area </a:t>
            </a:r>
            <a:r>
              <a:rPr sz="2000" spc="-35" dirty="0">
                <a:latin typeface="Trebuchet MS"/>
                <a:cs typeface="Trebuchet MS"/>
              </a:rPr>
              <a:t>around </a:t>
            </a:r>
            <a:r>
              <a:rPr sz="2000" spc="-90" dirty="0">
                <a:latin typeface="Trebuchet MS"/>
                <a:cs typeface="Trebuchet MS"/>
              </a:rPr>
              <a:t>this  line </a:t>
            </a:r>
            <a:r>
              <a:rPr sz="2000" spc="-60" dirty="0">
                <a:latin typeface="Trebuchet MS"/>
                <a:cs typeface="Trebuchet MS"/>
              </a:rPr>
              <a:t>represents </a:t>
            </a:r>
            <a:r>
              <a:rPr sz="2000" spc="-75" dirty="0">
                <a:latin typeface="Trebuchet MS"/>
                <a:cs typeface="Trebuchet MS"/>
              </a:rPr>
              <a:t>the </a:t>
            </a:r>
            <a:r>
              <a:rPr sz="2000" spc="90" dirty="0">
                <a:latin typeface="Trebuchet MS"/>
                <a:cs typeface="Trebuchet MS"/>
              </a:rPr>
              <a:t>95% </a:t>
            </a:r>
            <a:r>
              <a:rPr sz="2000" spc="70" dirty="0">
                <a:latin typeface="Trebuchet MS"/>
                <a:cs typeface="Trebuchet MS"/>
              </a:rPr>
              <a:t>CI </a:t>
            </a:r>
            <a:r>
              <a:rPr sz="2000" spc="-85" dirty="0">
                <a:latin typeface="Trebuchet MS"/>
                <a:cs typeface="Trebuchet MS"/>
              </a:rPr>
              <a:t>from </a:t>
            </a:r>
            <a:r>
              <a:rPr sz="2000" spc="-35" dirty="0">
                <a:latin typeface="Trebuchet MS"/>
                <a:cs typeface="Trebuchet MS"/>
              </a:rPr>
              <a:t>Cox’s </a:t>
            </a:r>
            <a:r>
              <a:rPr sz="2000" spc="-80" dirty="0">
                <a:latin typeface="Trebuchet MS"/>
                <a:cs typeface="Trebuchet MS"/>
              </a:rPr>
              <a:t>model. </a:t>
            </a:r>
            <a:r>
              <a:rPr sz="2000" spc="-125" dirty="0">
                <a:latin typeface="Trebuchet MS"/>
                <a:cs typeface="Trebuchet MS"/>
              </a:rPr>
              <a:t>The </a:t>
            </a:r>
            <a:r>
              <a:rPr sz="2000" spc="-75" dirty="0">
                <a:latin typeface="Trebuchet MS"/>
                <a:cs typeface="Trebuchet MS"/>
              </a:rPr>
              <a:t>overall  </a:t>
            </a:r>
            <a:r>
              <a:rPr sz="2000" spc="-40" dirty="0">
                <a:latin typeface="Trebuchet MS"/>
                <a:cs typeface="Trebuchet MS"/>
              </a:rPr>
              <a:t>effect </a:t>
            </a:r>
            <a:r>
              <a:rPr sz="2000" spc="-20" dirty="0">
                <a:latin typeface="Trebuchet MS"/>
                <a:cs typeface="Trebuchet MS"/>
              </a:rPr>
              <a:t>of </a:t>
            </a:r>
            <a:r>
              <a:rPr sz="2000" spc="-85" dirty="0">
                <a:latin typeface="Trebuchet MS"/>
                <a:cs typeface="Trebuchet MS"/>
              </a:rPr>
              <a:t>treatment </a:t>
            </a:r>
            <a:r>
              <a:rPr sz="2000" spc="-100" dirty="0">
                <a:latin typeface="Trebuchet MS"/>
                <a:cs typeface="Trebuchet MS"/>
              </a:rPr>
              <a:t>in </a:t>
            </a:r>
            <a:r>
              <a:rPr sz="2000" spc="-75" dirty="0">
                <a:latin typeface="Trebuchet MS"/>
                <a:cs typeface="Trebuchet MS"/>
              </a:rPr>
              <a:t>the </a:t>
            </a:r>
            <a:r>
              <a:rPr sz="2000" spc="-15" dirty="0">
                <a:latin typeface="Trebuchet MS"/>
                <a:cs typeface="Trebuchet MS"/>
              </a:rPr>
              <a:t>pooled </a:t>
            </a:r>
            <a:r>
              <a:rPr sz="2000" spc="-40" dirty="0">
                <a:latin typeface="Trebuchet MS"/>
                <a:cs typeface="Trebuchet MS"/>
              </a:rPr>
              <a:t>population </a:t>
            </a:r>
            <a:r>
              <a:rPr sz="2000" spc="-65" dirty="0">
                <a:latin typeface="Trebuchet MS"/>
                <a:cs typeface="Trebuchet MS"/>
              </a:rPr>
              <a:t>is </a:t>
            </a:r>
            <a:r>
              <a:rPr sz="2000" spc="-40" dirty="0">
                <a:latin typeface="Trebuchet MS"/>
                <a:cs typeface="Trebuchet MS"/>
              </a:rPr>
              <a:t>shown </a:t>
            </a:r>
            <a:r>
              <a:rPr sz="2000" spc="-100" dirty="0">
                <a:latin typeface="Trebuchet MS"/>
                <a:cs typeface="Trebuchet MS"/>
              </a:rPr>
              <a:t>in </a:t>
            </a:r>
            <a:r>
              <a:rPr sz="2000" spc="10" dirty="0">
                <a:latin typeface="Trebuchet MS"/>
                <a:cs typeface="Trebuchet MS"/>
              </a:rPr>
              <a:t>each  </a:t>
            </a:r>
            <a:r>
              <a:rPr sz="2000" spc="-30" dirty="0">
                <a:latin typeface="Trebuchet MS"/>
                <a:cs typeface="Trebuchet MS"/>
              </a:rPr>
              <a:t>panel </a:t>
            </a:r>
            <a:r>
              <a:rPr sz="2000" spc="35" dirty="0">
                <a:latin typeface="Trebuchet MS"/>
                <a:cs typeface="Trebuchet MS"/>
              </a:rPr>
              <a:t>as </a:t>
            </a:r>
            <a:r>
              <a:rPr sz="2000" dirty="0">
                <a:latin typeface="Trebuchet MS"/>
                <a:cs typeface="Trebuchet MS"/>
              </a:rPr>
              <a:t>an </a:t>
            </a:r>
            <a:r>
              <a:rPr sz="2000" spc="-100" dirty="0">
                <a:latin typeface="Trebuchet MS"/>
                <a:cs typeface="Trebuchet MS"/>
              </a:rPr>
              <a:t>HR </a:t>
            </a:r>
            <a:r>
              <a:rPr sz="2000" spc="35" dirty="0">
                <a:latin typeface="Trebuchet MS"/>
                <a:cs typeface="Trebuchet MS"/>
              </a:rPr>
              <a:t>(95% </a:t>
            </a:r>
            <a:r>
              <a:rPr sz="2000" spc="5" dirty="0">
                <a:latin typeface="Trebuchet MS"/>
                <a:cs typeface="Trebuchet MS"/>
              </a:rPr>
              <a:t>CI) </a:t>
            </a:r>
            <a:r>
              <a:rPr sz="2000" spc="-95" dirty="0">
                <a:latin typeface="Trebuchet MS"/>
                <a:cs typeface="Trebuchet MS"/>
              </a:rPr>
              <a:t>with </a:t>
            </a:r>
            <a:r>
              <a:rPr sz="2000" spc="-75" dirty="0">
                <a:latin typeface="Trebuchet MS"/>
                <a:cs typeface="Trebuchet MS"/>
              </a:rPr>
              <a:t>the </a:t>
            </a:r>
            <a:r>
              <a:rPr sz="2000" spc="-20" dirty="0">
                <a:latin typeface="Trebuchet MS"/>
                <a:cs typeface="Trebuchet MS"/>
              </a:rPr>
              <a:t>two-sided </a:t>
            </a:r>
            <a:r>
              <a:rPr sz="2000" spc="-60" dirty="0">
                <a:latin typeface="Trebuchet MS"/>
                <a:cs typeface="Trebuchet MS"/>
              </a:rPr>
              <a:t>P value </a:t>
            </a:r>
            <a:r>
              <a:rPr sz="2000" spc="-85" dirty="0">
                <a:latin typeface="Trebuchet MS"/>
                <a:cs typeface="Trebuchet MS"/>
              </a:rPr>
              <a:t>from</a:t>
            </a:r>
            <a:r>
              <a:rPr sz="2000" spc="-325" dirty="0">
                <a:latin typeface="Trebuchet MS"/>
                <a:cs typeface="Trebuchet MS"/>
              </a:rPr>
              <a:t> </a:t>
            </a:r>
            <a:r>
              <a:rPr sz="2000" spc="-35" dirty="0">
                <a:latin typeface="Trebuchet MS"/>
                <a:cs typeface="Trebuchet MS"/>
              </a:rPr>
              <a:t>Cox’s  </a:t>
            </a:r>
            <a:r>
              <a:rPr sz="2000" spc="-55" dirty="0">
                <a:latin typeface="Trebuchet MS"/>
                <a:cs typeface="Trebuchet MS"/>
              </a:rPr>
              <a:t>model </a:t>
            </a:r>
            <a:r>
              <a:rPr sz="2000" spc="-70" dirty="0">
                <a:latin typeface="Trebuchet MS"/>
                <a:cs typeface="Trebuchet MS"/>
              </a:rPr>
              <a:t>for </a:t>
            </a:r>
            <a:r>
              <a:rPr sz="2000" spc="-90" dirty="0">
                <a:latin typeface="Trebuchet MS"/>
                <a:cs typeface="Trebuchet MS"/>
              </a:rPr>
              <a:t>Wald’s </a:t>
            </a:r>
            <a:r>
              <a:rPr sz="2000" spc="-75" dirty="0">
                <a:latin typeface="Trebuchet MS"/>
                <a:cs typeface="Trebuchet MS"/>
              </a:rPr>
              <a:t>test </a:t>
            </a:r>
            <a:r>
              <a:rPr sz="2000" spc="-20" dirty="0">
                <a:latin typeface="Trebuchet MS"/>
                <a:cs typeface="Trebuchet MS"/>
              </a:rPr>
              <a:t>of </a:t>
            </a:r>
            <a:r>
              <a:rPr sz="2000" spc="-65" dirty="0">
                <a:latin typeface="Trebuchet MS"/>
                <a:cs typeface="Trebuchet MS"/>
              </a:rPr>
              <a:t>interaction </a:t>
            </a:r>
            <a:r>
              <a:rPr sz="2000" spc="-40" dirty="0">
                <a:latin typeface="Trebuchet MS"/>
                <a:cs typeface="Trebuchet MS"/>
              </a:rPr>
              <a:t>between </a:t>
            </a:r>
            <a:r>
              <a:rPr sz="2000" spc="-85" dirty="0">
                <a:latin typeface="Trebuchet MS"/>
                <a:cs typeface="Trebuchet MS"/>
              </a:rPr>
              <a:t>treatment </a:t>
            </a:r>
            <a:r>
              <a:rPr sz="2000" spc="10" dirty="0">
                <a:latin typeface="Trebuchet MS"/>
                <a:cs typeface="Trebuchet MS"/>
              </a:rPr>
              <a:t>and  </a:t>
            </a:r>
            <a:r>
              <a:rPr sz="2000" spc="-70" dirty="0">
                <a:latin typeface="Trebuchet MS"/>
                <a:cs typeface="Trebuchet MS"/>
              </a:rPr>
              <a:t>LVEF. </a:t>
            </a:r>
            <a:r>
              <a:rPr sz="2000" spc="-30" dirty="0">
                <a:latin typeface="Trebuchet MS"/>
                <a:cs typeface="Trebuchet MS"/>
              </a:rPr>
              <a:t>No </a:t>
            </a:r>
            <a:r>
              <a:rPr sz="2000" spc="-80" dirty="0">
                <a:latin typeface="Trebuchet MS"/>
                <a:cs typeface="Trebuchet MS"/>
              </a:rPr>
              <a:t>adjustment </a:t>
            </a:r>
            <a:r>
              <a:rPr sz="2000" spc="-70" dirty="0">
                <a:latin typeface="Trebuchet MS"/>
                <a:cs typeface="Trebuchet MS"/>
              </a:rPr>
              <a:t>for </a:t>
            </a:r>
            <a:r>
              <a:rPr sz="2000" spc="-100" dirty="0">
                <a:latin typeface="Trebuchet MS"/>
                <a:cs typeface="Trebuchet MS"/>
              </a:rPr>
              <a:t>multiple </a:t>
            </a:r>
            <a:r>
              <a:rPr sz="2000" spc="-30" dirty="0">
                <a:latin typeface="Trebuchet MS"/>
                <a:cs typeface="Trebuchet MS"/>
              </a:rPr>
              <a:t>comparisons </a:t>
            </a:r>
            <a:r>
              <a:rPr sz="2000" spc="10" dirty="0">
                <a:latin typeface="Trebuchet MS"/>
                <a:cs typeface="Trebuchet MS"/>
              </a:rPr>
              <a:t>was </a:t>
            </a:r>
            <a:r>
              <a:rPr sz="2000" spc="-50" dirty="0">
                <a:latin typeface="Trebuchet MS"/>
                <a:cs typeface="Trebuchet MS"/>
              </a:rPr>
              <a:t>made.  aRestricted </a:t>
            </a:r>
            <a:r>
              <a:rPr sz="2000" spc="-20" dirty="0">
                <a:latin typeface="Trebuchet MS"/>
                <a:cs typeface="Trebuchet MS"/>
              </a:rPr>
              <a:t>cubic </a:t>
            </a:r>
            <a:r>
              <a:rPr sz="2000" spc="-60" dirty="0">
                <a:latin typeface="Trebuchet MS"/>
                <a:cs typeface="Trebuchet MS"/>
              </a:rPr>
              <a:t>spline </a:t>
            </a:r>
            <a:r>
              <a:rPr sz="2000" spc="10" dirty="0">
                <a:latin typeface="Trebuchet MS"/>
                <a:cs typeface="Trebuchet MS"/>
              </a:rPr>
              <a:t>and </a:t>
            </a:r>
            <a:r>
              <a:rPr sz="2000" spc="-65" dirty="0">
                <a:latin typeface="Trebuchet MS"/>
                <a:cs typeface="Trebuchet MS"/>
              </a:rPr>
              <a:t>interaction </a:t>
            </a:r>
            <a:r>
              <a:rPr sz="2000" spc="-60" dirty="0">
                <a:latin typeface="Trebuchet MS"/>
                <a:cs typeface="Trebuchet MS"/>
              </a:rPr>
              <a:t>P value </a:t>
            </a:r>
            <a:r>
              <a:rPr sz="2000" spc="-55" dirty="0">
                <a:latin typeface="Trebuchet MS"/>
                <a:cs typeface="Trebuchet MS"/>
              </a:rPr>
              <a:t>derived </a:t>
            </a:r>
            <a:r>
              <a:rPr sz="2000" spc="-85" dirty="0">
                <a:latin typeface="Trebuchet MS"/>
                <a:cs typeface="Trebuchet MS"/>
              </a:rPr>
              <a:t>from  </a:t>
            </a:r>
            <a:r>
              <a:rPr sz="2000" spc="-55" dirty="0">
                <a:latin typeface="Trebuchet MS"/>
                <a:cs typeface="Trebuchet MS"/>
              </a:rPr>
              <a:t>LWYY model </a:t>
            </a:r>
            <a:r>
              <a:rPr sz="2000" spc="-70" dirty="0">
                <a:latin typeface="Trebuchet MS"/>
                <a:cs typeface="Trebuchet MS"/>
              </a:rPr>
              <a:t>for </a:t>
            </a:r>
            <a:r>
              <a:rPr sz="2000" spc="-65" dirty="0">
                <a:latin typeface="Trebuchet MS"/>
                <a:cs typeface="Trebuchet MS"/>
              </a:rPr>
              <a:t>total </a:t>
            </a:r>
            <a:r>
              <a:rPr sz="2000" spc="-85" dirty="0">
                <a:latin typeface="Trebuchet MS"/>
                <a:cs typeface="Trebuchet MS"/>
              </a:rPr>
              <a:t>HF</a:t>
            </a:r>
            <a:r>
              <a:rPr sz="2000" spc="-80" dirty="0">
                <a:latin typeface="Trebuchet MS"/>
                <a:cs typeface="Trebuchet MS"/>
              </a:rPr>
              <a:t> </a:t>
            </a:r>
            <a:r>
              <a:rPr sz="2000" spc="-65" dirty="0">
                <a:latin typeface="Trebuchet MS"/>
                <a:cs typeface="Trebuchet MS"/>
              </a:rPr>
              <a:t>hospitalization.</a:t>
            </a:r>
            <a:endParaRPr sz="2000">
              <a:latin typeface="Trebuchet MS"/>
              <a:cs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6539" y="0"/>
            <a:ext cx="14735175" cy="2268220"/>
          </a:xfrm>
          <a:prstGeom prst="rect">
            <a:avLst/>
          </a:prstGeom>
        </p:spPr>
        <p:txBody>
          <a:bodyPr vert="horz" wrap="square" lIns="0" tIns="12065" rIns="0" bIns="0" rtlCol="0">
            <a:spAutoFit/>
          </a:bodyPr>
          <a:lstStyle/>
          <a:p>
            <a:pPr marL="672465" marR="139065" indent="-447675">
              <a:lnSpc>
                <a:spcPct val="116100"/>
              </a:lnSpc>
              <a:spcBef>
                <a:spcPts val="95"/>
              </a:spcBef>
            </a:pPr>
            <a:r>
              <a:rPr spc="-175" dirty="0"/>
              <a:t>EFFECT </a:t>
            </a:r>
            <a:r>
              <a:rPr spc="114" dirty="0"/>
              <a:t>OF </a:t>
            </a:r>
            <a:r>
              <a:rPr spc="210" dirty="0"/>
              <a:t>RANDOMIZED </a:t>
            </a:r>
            <a:r>
              <a:rPr spc="25" dirty="0"/>
              <a:t>TREATMENT </a:t>
            </a:r>
            <a:r>
              <a:rPr spc="425" dirty="0"/>
              <a:t>ON </a:t>
            </a:r>
            <a:r>
              <a:rPr spc="310" dirty="0"/>
              <a:t>CV</a:t>
            </a:r>
            <a:r>
              <a:rPr spc="-790" dirty="0"/>
              <a:t> </a:t>
            </a:r>
            <a:r>
              <a:rPr spc="10" dirty="0"/>
              <a:t>DEATH  </a:t>
            </a:r>
            <a:r>
              <a:rPr spc="190" dirty="0"/>
              <a:t>ACCORDING </a:t>
            </a:r>
            <a:r>
              <a:rPr spc="175" dirty="0"/>
              <a:t>TO </a:t>
            </a:r>
            <a:r>
              <a:rPr spc="-90" dirty="0"/>
              <a:t>THE </a:t>
            </a:r>
            <a:r>
              <a:rPr spc="-30" dirty="0"/>
              <a:t>PRE-SPECIFIED</a:t>
            </a:r>
            <a:r>
              <a:rPr spc="-395" dirty="0"/>
              <a:t> </a:t>
            </a:r>
            <a:r>
              <a:rPr spc="65" dirty="0"/>
              <a:t>SUBGROUPS</a:t>
            </a:r>
          </a:p>
          <a:p>
            <a:pPr marL="1257300" marR="5080" indent="-1245235">
              <a:lnSpc>
                <a:spcPct val="115599"/>
              </a:lnSpc>
              <a:spcBef>
                <a:spcPts val="414"/>
              </a:spcBef>
            </a:pPr>
            <a:r>
              <a:rPr sz="2000" spc="5" dirty="0">
                <a:solidFill>
                  <a:srgbClr val="000000"/>
                </a:solidFill>
                <a:latin typeface="Trebuchet MS"/>
                <a:cs typeface="Trebuchet MS"/>
              </a:rPr>
              <a:t>Estimates</a:t>
            </a:r>
            <a:r>
              <a:rPr sz="2000" spc="-100" dirty="0">
                <a:solidFill>
                  <a:srgbClr val="000000"/>
                </a:solidFill>
                <a:latin typeface="Trebuchet MS"/>
                <a:cs typeface="Trebuchet MS"/>
              </a:rPr>
              <a:t> </a:t>
            </a:r>
            <a:r>
              <a:rPr sz="2000" spc="15" dirty="0">
                <a:solidFill>
                  <a:srgbClr val="000000"/>
                </a:solidFill>
                <a:latin typeface="Trebuchet MS"/>
                <a:cs typeface="Trebuchet MS"/>
              </a:rPr>
              <a:t>are</a:t>
            </a:r>
            <a:r>
              <a:rPr sz="2000" spc="-100" dirty="0">
                <a:solidFill>
                  <a:srgbClr val="000000"/>
                </a:solidFill>
                <a:latin typeface="Trebuchet MS"/>
                <a:cs typeface="Trebuchet MS"/>
              </a:rPr>
              <a:t> </a:t>
            </a:r>
            <a:r>
              <a:rPr sz="2000" spc="-15" dirty="0">
                <a:solidFill>
                  <a:srgbClr val="000000"/>
                </a:solidFill>
                <a:latin typeface="Trebuchet MS"/>
                <a:cs typeface="Trebuchet MS"/>
              </a:rPr>
              <a:t>HRs</a:t>
            </a:r>
            <a:r>
              <a:rPr sz="2000" spc="-95" dirty="0">
                <a:solidFill>
                  <a:srgbClr val="000000"/>
                </a:solidFill>
                <a:latin typeface="Trebuchet MS"/>
                <a:cs typeface="Trebuchet MS"/>
              </a:rPr>
              <a:t> </a:t>
            </a:r>
            <a:r>
              <a:rPr sz="2000" spc="-55" dirty="0">
                <a:solidFill>
                  <a:srgbClr val="000000"/>
                </a:solidFill>
                <a:latin typeface="Trebuchet MS"/>
                <a:cs typeface="Trebuchet MS"/>
              </a:rPr>
              <a:t>with</a:t>
            </a:r>
            <a:r>
              <a:rPr sz="2000" spc="-100" dirty="0">
                <a:solidFill>
                  <a:srgbClr val="000000"/>
                </a:solidFill>
                <a:latin typeface="Trebuchet MS"/>
                <a:cs typeface="Trebuchet MS"/>
              </a:rPr>
              <a:t> </a:t>
            </a:r>
            <a:r>
              <a:rPr sz="2000" spc="-60" dirty="0">
                <a:solidFill>
                  <a:srgbClr val="000000"/>
                </a:solidFill>
                <a:latin typeface="Trebuchet MS"/>
                <a:cs typeface="Trebuchet MS"/>
              </a:rPr>
              <a:t>error</a:t>
            </a:r>
            <a:r>
              <a:rPr sz="2000" spc="-100" dirty="0">
                <a:solidFill>
                  <a:srgbClr val="000000"/>
                </a:solidFill>
                <a:latin typeface="Trebuchet MS"/>
                <a:cs typeface="Trebuchet MS"/>
              </a:rPr>
              <a:t> </a:t>
            </a:r>
            <a:r>
              <a:rPr sz="2000" spc="65" dirty="0">
                <a:solidFill>
                  <a:srgbClr val="000000"/>
                </a:solidFill>
                <a:latin typeface="Trebuchet MS"/>
                <a:cs typeface="Trebuchet MS"/>
              </a:rPr>
              <a:t>bars</a:t>
            </a:r>
            <a:r>
              <a:rPr sz="2000" spc="-95" dirty="0">
                <a:solidFill>
                  <a:srgbClr val="000000"/>
                </a:solidFill>
                <a:latin typeface="Trebuchet MS"/>
                <a:cs typeface="Trebuchet MS"/>
              </a:rPr>
              <a:t> </a:t>
            </a:r>
            <a:r>
              <a:rPr sz="2000" spc="-10" dirty="0">
                <a:solidFill>
                  <a:srgbClr val="000000"/>
                </a:solidFill>
                <a:latin typeface="Trebuchet MS"/>
                <a:cs typeface="Trebuchet MS"/>
              </a:rPr>
              <a:t>representing</a:t>
            </a:r>
            <a:r>
              <a:rPr sz="2000" spc="-100" dirty="0">
                <a:solidFill>
                  <a:srgbClr val="000000"/>
                </a:solidFill>
                <a:latin typeface="Trebuchet MS"/>
                <a:cs typeface="Trebuchet MS"/>
              </a:rPr>
              <a:t> </a:t>
            </a:r>
            <a:r>
              <a:rPr sz="2000" spc="-30" dirty="0">
                <a:solidFill>
                  <a:srgbClr val="000000"/>
                </a:solidFill>
                <a:latin typeface="Trebuchet MS"/>
                <a:cs typeface="Trebuchet MS"/>
              </a:rPr>
              <a:t>95%</a:t>
            </a:r>
            <a:r>
              <a:rPr sz="2000" spc="-100" dirty="0">
                <a:solidFill>
                  <a:srgbClr val="000000"/>
                </a:solidFill>
                <a:latin typeface="Trebuchet MS"/>
                <a:cs typeface="Trebuchet MS"/>
              </a:rPr>
              <a:t> </a:t>
            </a:r>
            <a:r>
              <a:rPr sz="2000" spc="125" dirty="0">
                <a:solidFill>
                  <a:srgbClr val="000000"/>
                </a:solidFill>
                <a:latin typeface="Trebuchet MS"/>
                <a:cs typeface="Trebuchet MS"/>
              </a:rPr>
              <a:t>CIs</a:t>
            </a:r>
            <a:r>
              <a:rPr sz="2000" spc="-95" dirty="0">
                <a:solidFill>
                  <a:srgbClr val="000000"/>
                </a:solidFill>
                <a:latin typeface="Trebuchet MS"/>
                <a:cs typeface="Trebuchet MS"/>
              </a:rPr>
              <a:t> </a:t>
            </a:r>
            <a:r>
              <a:rPr sz="2000" spc="-35" dirty="0">
                <a:solidFill>
                  <a:srgbClr val="000000"/>
                </a:solidFill>
                <a:latin typeface="Trebuchet MS"/>
                <a:cs typeface="Trebuchet MS"/>
              </a:rPr>
              <a:t>from</a:t>
            </a:r>
            <a:r>
              <a:rPr sz="2000" spc="-100" dirty="0">
                <a:solidFill>
                  <a:srgbClr val="000000"/>
                </a:solidFill>
                <a:latin typeface="Trebuchet MS"/>
                <a:cs typeface="Trebuchet MS"/>
              </a:rPr>
              <a:t> </a:t>
            </a:r>
            <a:r>
              <a:rPr sz="2000" spc="25" dirty="0">
                <a:solidFill>
                  <a:srgbClr val="000000"/>
                </a:solidFill>
                <a:latin typeface="Trebuchet MS"/>
                <a:cs typeface="Trebuchet MS"/>
              </a:rPr>
              <a:t>Cox’s</a:t>
            </a:r>
            <a:r>
              <a:rPr sz="2000" spc="-100" dirty="0">
                <a:solidFill>
                  <a:srgbClr val="000000"/>
                </a:solidFill>
                <a:latin typeface="Trebuchet MS"/>
                <a:cs typeface="Trebuchet MS"/>
              </a:rPr>
              <a:t> </a:t>
            </a:r>
            <a:r>
              <a:rPr sz="2000" spc="-5" dirty="0">
                <a:solidFill>
                  <a:srgbClr val="000000"/>
                </a:solidFill>
                <a:latin typeface="Trebuchet MS"/>
                <a:cs typeface="Trebuchet MS"/>
              </a:rPr>
              <a:t>model</a:t>
            </a:r>
            <a:r>
              <a:rPr sz="2000" spc="-95" dirty="0">
                <a:solidFill>
                  <a:srgbClr val="000000"/>
                </a:solidFill>
                <a:latin typeface="Trebuchet MS"/>
                <a:cs typeface="Trebuchet MS"/>
              </a:rPr>
              <a:t> </a:t>
            </a:r>
            <a:r>
              <a:rPr sz="2000" spc="50" dirty="0">
                <a:solidFill>
                  <a:srgbClr val="000000"/>
                </a:solidFill>
                <a:latin typeface="Trebuchet MS"/>
                <a:cs typeface="Trebuchet MS"/>
              </a:rPr>
              <a:t>and</a:t>
            </a:r>
            <a:r>
              <a:rPr sz="2000" spc="-100" dirty="0">
                <a:solidFill>
                  <a:srgbClr val="000000"/>
                </a:solidFill>
                <a:latin typeface="Trebuchet MS"/>
                <a:cs typeface="Trebuchet MS"/>
              </a:rPr>
              <a:t> </a:t>
            </a:r>
            <a:r>
              <a:rPr sz="2000" spc="160" dirty="0">
                <a:solidFill>
                  <a:srgbClr val="000000"/>
                </a:solidFill>
                <a:latin typeface="Trebuchet MS"/>
                <a:cs typeface="Trebuchet MS"/>
              </a:rPr>
              <a:t>a</a:t>
            </a:r>
            <a:r>
              <a:rPr sz="2000" spc="-100" dirty="0">
                <a:solidFill>
                  <a:srgbClr val="000000"/>
                </a:solidFill>
                <a:latin typeface="Trebuchet MS"/>
                <a:cs typeface="Trebuchet MS"/>
              </a:rPr>
              <a:t> </a:t>
            </a:r>
            <a:r>
              <a:rPr sz="2000" spc="5" dirty="0">
                <a:solidFill>
                  <a:srgbClr val="000000"/>
                </a:solidFill>
                <a:latin typeface="Trebuchet MS"/>
                <a:cs typeface="Trebuchet MS"/>
              </a:rPr>
              <a:t>two-sided</a:t>
            </a:r>
            <a:r>
              <a:rPr sz="2000" spc="-95" dirty="0">
                <a:solidFill>
                  <a:srgbClr val="000000"/>
                </a:solidFill>
                <a:latin typeface="Trebuchet MS"/>
                <a:cs typeface="Trebuchet MS"/>
              </a:rPr>
              <a:t> </a:t>
            </a:r>
            <a:r>
              <a:rPr sz="2000" spc="-100" dirty="0">
                <a:solidFill>
                  <a:srgbClr val="000000"/>
                </a:solidFill>
                <a:latin typeface="Trebuchet MS"/>
                <a:cs typeface="Trebuchet MS"/>
              </a:rPr>
              <a:t>P </a:t>
            </a:r>
            <a:r>
              <a:rPr sz="2000" spc="-10" dirty="0">
                <a:solidFill>
                  <a:srgbClr val="000000"/>
                </a:solidFill>
                <a:latin typeface="Trebuchet MS"/>
                <a:cs typeface="Trebuchet MS"/>
              </a:rPr>
              <a:t>value</a:t>
            </a:r>
            <a:r>
              <a:rPr sz="2000" spc="-100" dirty="0">
                <a:solidFill>
                  <a:srgbClr val="000000"/>
                </a:solidFill>
                <a:latin typeface="Trebuchet MS"/>
                <a:cs typeface="Trebuchet MS"/>
              </a:rPr>
              <a:t> </a:t>
            </a:r>
            <a:r>
              <a:rPr sz="2000" spc="-35" dirty="0">
                <a:solidFill>
                  <a:srgbClr val="000000"/>
                </a:solidFill>
                <a:latin typeface="Trebuchet MS"/>
                <a:cs typeface="Trebuchet MS"/>
              </a:rPr>
              <a:t>for</a:t>
            </a:r>
            <a:r>
              <a:rPr sz="2000" spc="-95" dirty="0">
                <a:solidFill>
                  <a:srgbClr val="000000"/>
                </a:solidFill>
                <a:latin typeface="Trebuchet MS"/>
                <a:cs typeface="Trebuchet MS"/>
              </a:rPr>
              <a:t> </a:t>
            </a:r>
            <a:r>
              <a:rPr sz="2000" spc="-30" dirty="0">
                <a:solidFill>
                  <a:srgbClr val="000000"/>
                </a:solidFill>
                <a:latin typeface="Trebuchet MS"/>
                <a:cs typeface="Trebuchet MS"/>
              </a:rPr>
              <a:t>interaction</a:t>
            </a:r>
            <a:r>
              <a:rPr sz="2000" spc="-100" dirty="0">
                <a:solidFill>
                  <a:srgbClr val="000000"/>
                </a:solidFill>
                <a:latin typeface="Trebuchet MS"/>
                <a:cs typeface="Trebuchet MS"/>
              </a:rPr>
              <a:t> </a:t>
            </a:r>
            <a:r>
              <a:rPr sz="2000" spc="-35" dirty="0">
                <a:solidFill>
                  <a:srgbClr val="000000"/>
                </a:solidFill>
                <a:latin typeface="Trebuchet MS"/>
                <a:cs typeface="Trebuchet MS"/>
              </a:rPr>
              <a:t>from</a:t>
            </a:r>
            <a:r>
              <a:rPr sz="2000" spc="-100" dirty="0">
                <a:solidFill>
                  <a:srgbClr val="000000"/>
                </a:solidFill>
                <a:latin typeface="Trebuchet MS"/>
                <a:cs typeface="Trebuchet MS"/>
              </a:rPr>
              <a:t> </a:t>
            </a:r>
            <a:r>
              <a:rPr sz="2000" spc="25" dirty="0">
                <a:solidFill>
                  <a:srgbClr val="000000"/>
                </a:solidFill>
                <a:latin typeface="Trebuchet MS"/>
                <a:cs typeface="Trebuchet MS"/>
              </a:rPr>
              <a:t>Wald’s  </a:t>
            </a:r>
            <a:r>
              <a:rPr sz="2000" spc="-20" dirty="0">
                <a:solidFill>
                  <a:srgbClr val="000000"/>
                </a:solidFill>
                <a:latin typeface="Trebuchet MS"/>
                <a:cs typeface="Trebuchet MS"/>
              </a:rPr>
              <a:t>test</a:t>
            </a:r>
            <a:r>
              <a:rPr sz="2000" spc="-105" dirty="0">
                <a:solidFill>
                  <a:srgbClr val="000000"/>
                </a:solidFill>
                <a:latin typeface="Trebuchet MS"/>
                <a:cs typeface="Trebuchet MS"/>
              </a:rPr>
              <a:t> </a:t>
            </a:r>
            <a:r>
              <a:rPr sz="2000" spc="-5" dirty="0">
                <a:solidFill>
                  <a:srgbClr val="000000"/>
                </a:solidFill>
                <a:latin typeface="Trebuchet MS"/>
                <a:cs typeface="Trebuchet MS"/>
              </a:rPr>
              <a:t>of</a:t>
            </a:r>
            <a:r>
              <a:rPr sz="2000" spc="-105" dirty="0">
                <a:solidFill>
                  <a:srgbClr val="000000"/>
                </a:solidFill>
                <a:latin typeface="Trebuchet MS"/>
                <a:cs typeface="Trebuchet MS"/>
              </a:rPr>
              <a:t> </a:t>
            </a:r>
            <a:r>
              <a:rPr sz="2000" spc="25" dirty="0">
                <a:solidFill>
                  <a:srgbClr val="000000"/>
                </a:solidFill>
                <a:latin typeface="Trebuchet MS"/>
                <a:cs typeface="Trebuchet MS"/>
              </a:rPr>
              <a:t>Cox’s</a:t>
            </a:r>
            <a:r>
              <a:rPr sz="2000" spc="-100" dirty="0">
                <a:solidFill>
                  <a:srgbClr val="000000"/>
                </a:solidFill>
                <a:latin typeface="Trebuchet MS"/>
                <a:cs typeface="Trebuchet MS"/>
              </a:rPr>
              <a:t> </a:t>
            </a:r>
            <a:r>
              <a:rPr sz="2000" spc="-35" dirty="0">
                <a:solidFill>
                  <a:srgbClr val="000000"/>
                </a:solidFill>
                <a:latin typeface="Trebuchet MS"/>
                <a:cs typeface="Trebuchet MS"/>
              </a:rPr>
              <a:t>model.</a:t>
            </a:r>
            <a:r>
              <a:rPr sz="2000" spc="-105" dirty="0">
                <a:solidFill>
                  <a:srgbClr val="000000"/>
                </a:solidFill>
                <a:latin typeface="Trebuchet MS"/>
                <a:cs typeface="Trebuchet MS"/>
              </a:rPr>
              <a:t> </a:t>
            </a:r>
            <a:r>
              <a:rPr sz="2000" spc="-10" dirty="0">
                <a:solidFill>
                  <a:srgbClr val="000000"/>
                </a:solidFill>
                <a:latin typeface="Trebuchet MS"/>
                <a:cs typeface="Trebuchet MS"/>
              </a:rPr>
              <a:t>No</a:t>
            </a:r>
            <a:r>
              <a:rPr sz="2000" spc="-100" dirty="0">
                <a:solidFill>
                  <a:srgbClr val="000000"/>
                </a:solidFill>
                <a:latin typeface="Trebuchet MS"/>
                <a:cs typeface="Trebuchet MS"/>
              </a:rPr>
              <a:t> </a:t>
            </a:r>
            <a:r>
              <a:rPr sz="2000" spc="-20" dirty="0">
                <a:solidFill>
                  <a:srgbClr val="000000"/>
                </a:solidFill>
                <a:latin typeface="Trebuchet MS"/>
                <a:cs typeface="Trebuchet MS"/>
              </a:rPr>
              <a:t>adjustment</a:t>
            </a:r>
            <a:r>
              <a:rPr sz="2000" spc="-105" dirty="0">
                <a:solidFill>
                  <a:srgbClr val="000000"/>
                </a:solidFill>
                <a:latin typeface="Trebuchet MS"/>
                <a:cs typeface="Trebuchet MS"/>
              </a:rPr>
              <a:t> </a:t>
            </a:r>
            <a:r>
              <a:rPr sz="2000" spc="-35" dirty="0">
                <a:solidFill>
                  <a:srgbClr val="000000"/>
                </a:solidFill>
                <a:latin typeface="Trebuchet MS"/>
                <a:cs typeface="Trebuchet MS"/>
              </a:rPr>
              <a:t>for</a:t>
            </a:r>
            <a:r>
              <a:rPr sz="2000" spc="-100" dirty="0">
                <a:solidFill>
                  <a:srgbClr val="000000"/>
                </a:solidFill>
                <a:latin typeface="Trebuchet MS"/>
                <a:cs typeface="Trebuchet MS"/>
              </a:rPr>
              <a:t> </a:t>
            </a:r>
            <a:r>
              <a:rPr sz="2000" spc="-40" dirty="0">
                <a:solidFill>
                  <a:srgbClr val="000000"/>
                </a:solidFill>
                <a:latin typeface="Trebuchet MS"/>
                <a:cs typeface="Trebuchet MS"/>
              </a:rPr>
              <a:t>multiple</a:t>
            </a:r>
            <a:r>
              <a:rPr sz="2000" spc="-105" dirty="0">
                <a:solidFill>
                  <a:srgbClr val="000000"/>
                </a:solidFill>
                <a:latin typeface="Trebuchet MS"/>
                <a:cs typeface="Trebuchet MS"/>
              </a:rPr>
              <a:t> </a:t>
            </a:r>
            <a:r>
              <a:rPr sz="2000" spc="30" dirty="0">
                <a:solidFill>
                  <a:srgbClr val="000000"/>
                </a:solidFill>
                <a:latin typeface="Trebuchet MS"/>
                <a:cs typeface="Trebuchet MS"/>
              </a:rPr>
              <a:t>comparisons</a:t>
            </a:r>
            <a:r>
              <a:rPr sz="2000" spc="-100" dirty="0">
                <a:solidFill>
                  <a:srgbClr val="000000"/>
                </a:solidFill>
                <a:latin typeface="Trebuchet MS"/>
                <a:cs typeface="Trebuchet MS"/>
              </a:rPr>
              <a:t> </a:t>
            </a:r>
            <a:r>
              <a:rPr sz="2000" spc="100" dirty="0">
                <a:solidFill>
                  <a:srgbClr val="000000"/>
                </a:solidFill>
                <a:latin typeface="Trebuchet MS"/>
                <a:cs typeface="Trebuchet MS"/>
              </a:rPr>
              <a:t>was</a:t>
            </a:r>
            <a:r>
              <a:rPr sz="2000" spc="-105" dirty="0">
                <a:solidFill>
                  <a:srgbClr val="000000"/>
                </a:solidFill>
                <a:latin typeface="Trebuchet MS"/>
                <a:cs typeface="Trebuchet MS"/>
              </a:rPr>
              <a:t> </a:t>
            </a:r>
            <a:r>
              <a:rPr sz="2000" dirty="0">
                <a:solidFill>
                  <a:srgbClr val="000000"/>
                </a:solidFill>
                <a:latin typeface="Trebuchet MS"/>
                <a:cs typeface="Trebuchet MS"/>
              </a:rPr>
              <a:t>made.</a:t>
            </a:r>
            <a:r>
              <a:rPr sz="2000" spc="-100" dirty="0">
                <a:solidFill>
                  <a:srgbClr val="000000"/>
                </a:solidFill>
                <a:latin typeface="Trebuchet MS"/>
                <a:cs typeface="Trebuchet MS"/>
              </a:rPr>
              <a:t> </a:t>
            </a:r>
            <a:r>
              <a:rPr sz="2000" spc="10" dirty="0">
                <a:solidFill>
                  <a:srgbClr val="000000"/>
                </a:solidFill>
                <a:latin typeface="Trebuchet MS"/>
                <a:cs typeface="Trebuchet MS"/>
              </a:rPr>
              <a:t>aNot</a:t>
            </a:r>
            <a:r>
              <a:rPr sz="2000" spc="-105" dirty="0">
                <a:solidFill>
                  <a:srgbClr val="000000"/>
                </a:solidFill>
                <a:latin typeface="Trebuchet MS"/>
                <a:cs typeface="Trebuchet MS"/>
              </a:rPr>
              <a:t> </a:t>
            </a:r>
            <a:r>
              <a:rPr sz="2000" spc="160" dirty="0">
                <a:solidFill>
                  <a:srgbClr val="000000"/>
                </a:solidFill>
                <a:latin typeface="Trebuchet MS"/>
                <a:cs typeface="Trebuchet MS"/>
              </a:rPr>
              <a:t>a</a:t>
            </a:r>
            <a:r>
              <a:rPr sz="2000" spc="-100" dirty="0">
                <a:solidFill>
                  <a:srgbClr val="000000"/>
                </a:solidFill>
                <a:latin typeface="Trebuchet MS"/>
                <a:cs typeface="Trebuchet MS"/>
              </a:rPr>
              <a:t> </a:t>
            </a:r>
            <a:r>
              <a:rPr sz="2000" spc="5" dirty="0">
                <a:solidFill>
                  <a:srgbClr val="000000"/>
                </a:solidFill>
                <a:latin typeface="Trebuchet MS"/>
                <a:cs typeface="Trebuchet MS"/>
              </a:rPr>
              <a:t>pre-specified</a:t>
            </a:r>
            <a:r>
              <a:rPr sz="2000" spc="-105" dirty="0">
                <a:solidFill>
                  <a:srgbClr val="000000"/>
                </a:solidFill>
                <a:latin typeface="Trebuchet MS"/>
                <a:cs typeface="Trebuchet MS"/>
              </a:rPr>
              <a:t> </a:t>
            </a:r>
            <a:r>
              <a:rPr sz="2000" spc="10" dirty="0">
                <a:solidFill>
                  <a:srgbClr val="000000"/>
                </a:solidFill>
                <a:latin typeface="Trebuchet MS"/>
                <a:cs typeface="Trebuchet MS"/>
              </a:rPr>
              <a:t>subgroup.</a:t>
            </a:r>
            <a:endParaRPr sz="2000">
              <a:latin typeface="Trebuchet MS"/>
              <a:cs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
            <a:ext cx="10058400" cy="10287000"/>
          </a:xfrm>
          <a:custGeom>
            <a:avLst/>
            <a:gdLst/>
            <a:ahLst/>
            <a:cxnLst/>
            <a:rect l="l" t="t" r="r" b="b"/>
            <a:pathLst>
              <a:path w="10058400" h="10287000">
                <a:moveTo>
                  <a:pt x="0" y="10287000"/>
                </a:moveTo>
                <a:lnTo>
                  <a:pt x="10058400" y="10287000"/>
                </a:lnTo>
                <a:lnTo>
                  <a:pt x="10058400" y="0"/>
                </a:lnTo>
                <a:lnTo>
                  <a:pt x="0" y="0"/>
                </a:lnTo>
                <a:lnTo>
                  <a:pt x="0" y="10287000"/>
                </a:lnTo>
                <a:close/>
              </a:path>
            </a:pathLst>
          </a:custGeom>
          <a:solidFill>
            <a:srgbClr val="CCF1A6"/>
          </a:solidFill>
        </p:spPr>
        <p:txBody>
          <a:bodyPr wrap="square" lIns="0" tIns="0" rIns="0" bIns="0" rtlCol="0"/>
          <a:lstStyle/>
          <a:p>
            <a:endParaRPr/>
          </a:p>
        </p:txBody>
      </p:sp>
      <p:sp>
        <p:nvSpPr>
          <p:cNvPr id="3" name="object 3"/>
          <p:cNvSpPr/>
          <p:nvPr/>
        </p:nvSpPr>
        <p:spPr>
          <a:xfrm>
            <a:off x="0" y="3751502"/>
            <a:ext cx="7691755" cy="6536055"/>
          </a:xfrm>
          <a:custGeom>
            <a:avLst/>
            <a:gdLst/>
            <a:ahLst/>
            <a:cxnLst/>
            <a:rect l="l" t="t" r="r" b="b"/>
            <a:pathLst>
              <a:path w="7691755" h="6536055">
                <a:moveTo>
                  <a:pt x="2640439" y="6535496"/>
                </a:moveTo>
                <a:lnTo>
                  <a:pt x="2640439" y="2046282"/>
                </a:lnTo>
                <a:lnTo>
                  <a:pt x="2640953" y="2091505"/>
                </a:lnTo>
                <a:lnTo>
                  <a:pt x="2642171" y="2136716"/>
                </a:lnTo>
                <a:lnTo>
                  <a:pt x="2644194" y="2181909"/>
                </a:lnTo>
                <a:lnTo>
                  <a:pt x="2647124" y="2227080"/>
                </a:lnTo>
                <a:lnTo>
                  <a:pt x="2651061" y="2272222"/>
                </a:lnTo>
                <a:lnTo>
                  <a:pt x="2656107" y="2317331"/>
                </a:lnTo>
                <a:lnTo>
                  <a:pt x="2662363" y="2362402"/>
                </a:lnTo>
                <a:lnTo>
                  <a:pt x="2669931" y="2407429"/>
                </a:lnTo>
                <a:lnTo>
                  <a:pt x="2678911" y="2452407"/>
                </a:lnTo>
                <a:lnTo>
                  <a:pt x="2689406" y="2497330"/>
                </a:lnTo>
                <a:lnTo>
                  <a:pt x="2701517" y="2542195"/>
                </a:lnTo>
                <a:lnTo>
                  <a:pt x="2715344" y="2586994"/>
                </a:lnTo>
                <a:lnTo>
                  <a:pt x="2730989" y="2631723"/>
                </a:lnTo>
                <a:lnTo>
                  <a:pt x="2748827" y="2676597"/>
                </a:lnTo>
                <a:lnTo>
                  <a:pt x="2768621" y="2720331"/>
                </a:lnTo>
                <a:lnTo>
                  <a:pt x="2790297" y="2762929"/>
                </a:lnTo>
                <a:lnTo>
                  <a:pt x="2813783" y="2804392"/>
                </a:lnTo>
                <a:lnTo>
                  <a:pt x="2839007" y="2844723"/>
                </a:lnTo>
                <a:lnTo>
                  <a:pt x="2865897" y="2883921"/>
                </a:lnTo>
                <a:lnTo>
                  <a:pt x="2894380" y="2921990"/>
                </a:lnTo>
                <a:lnTo>
                  <a:pt x="2924383" y="2958931"/>
                </a:lnTo>
                <a:lnTo>
                  <a:pt x="2955835" y="2994746"/>
                </a:lnTo>
                <a:lnTo>
                  <a:pt x="2988663" y="3029437"/>
                </a:lnTo>
                <a:lnTo>
                  <a:pt x="3022794" y="3063005"/>
                </a:lnTo>
                <a:lnTo>
                  <a:pt x="3058156" y="3095452"/>
                </a:lnTo>
                <a:lnTo>
                  <a:pt x="3094677" y="3126780"/>
                </a:lnTo>
                <a:lnTo>
                  <a:pt x="3132284" y="3156991"/>
                </a:lnTo>
                <a:lnTo>
                  <a:pt x="3170905" y="3186086"/>
                </a:lnTo>
                <a:lnTo>
                  <a:pt x="3210467" y="3214067"/>
                </a:lnTo>
                <a:lnTo>
                  <a:pt x="3250898" y="3240936"/>
                </a:lnTo>
                <a:lnTo>
                  <a:pt x="3292126" y="3266694"/>
                </a:lnTo>
                <a:lnTo>
                  <a:pt x="3334078" y="3291344"/>
                </a:lnTo>
                <a:lnTo>
                  <a:pt x="3376682" y="3314888"/>
                </a:lnTo>
                <a:lnTo>
                  <a:pt x="3419865" y="3337326"/>
                </a:lnTo>
                <a:lnTo>
                  <a:pt x="3463555" y="3358660"/>
                </a:lnTo>
                <a:lnTo>
                  <a:pt x="3507679" y="3378893"/>
                </a:lnTo>
                <a:lnTo>
                  <a:pt x="3552165" y="3398026"/>
                </a:lnTo>
                <a:lnTo>
                  <a:pt x="3596941" y="3416061"/>
                </a:lnTo>
                <a:lnTo>
                  <a:pt x="3641935" y="3433000"/>
                </a:lnTo>
                <a:lnTo>
                  <a:pt x="3687073" y="3448844"/>
                </a:lnTo>
                <a:lnTo>
                  <a:pt x="3732283" y="3463596"/>
                </a:lnTo>
                <a:lnTo>
                  <a:pt x="3777494" y="3477256"/>
                </a:lnTo>
                <a:lnTo>
                  <a:pt x="3822632" y="3489826"/>
                </a:lnTo>
                <a:lnTo>
                  <a:pt x="3867625" y="3501310"/>
                </a:lnTo>
                <a:lnTo>
                  <a:pt x="3913563" y="3512139"/>
                </a:lnTo>
                <a:lnTo>
                  <a:pt x="3959639" y="3522507"/>
                </a:lnTo>
                <a:lnTo>
                  <a:pt x="4005845" y="3532438"/>
                </a:lnTo>
                <a:lnTo>
                  <a:pt x="4052172" y="3541954"/>
                </a:lnTo>
                <a:lnTo>
                  <a:pt x="4098611" y="3551078"/>
                </a:lnTo>
                <a:lnTo>
                  <a:pt x="4145154" y="3559833"/>
                </a:lnTo>
                <a:lnTo>
                  <a:pt x="4191792" y="3568244"/>
                </a:lnTo>
                <a:lnTo>
                  <a:pt x="4238517" y="3576331"/>
                </a:lnTo>
                <a:lnTo>
                  <a:pt x="4285320" y="3584120"/>
                </a:lnTo>
                <a:lnTo>
                  <a:pt x="4332193" y="3591632"/>
                </a:lnTo>
                <a:lnTo>
                  <a:pt x="4379126" y="3598891"/>
                </a:lnTo>
                <a:lnTo>
                  <a:pt x="4426112" y="3605920"/>
                </a:lnTo>
                <a:lnTo>
                  <a:pt x="4473142" y="3612742"/>
                </a:lnTo>
                <a:lnTo>
                  <a:pt x="4520207" y="3619380"/>
                </a:lnTo>
                <a:lnTo>
                  <a:pt x="4567299" y="3625857"/>
                </a:lnTo>
                <a:lnTo>
                  <a:pt x="4614409" y="3632197"/>
                </a:lnTo>
                <a:lnTo>
                  <a:pt x="4661528" y="3638422"/>
                </a:lnTo>
                <a:lnTo>
                  <a:pt x="4708649" y="3644555"/>
                </a:lnTo>
                <a:lnTo>
                  <a:pt x="4755761" y="3650620"/>
                </a:lnTo>
                <a:lnTo>
                  <a:pt x="4896968" y="3668635"/>
                </a:lnTo>
                <a:lnTo>
                  <a:pt x="4943964" y="3674657"/>
                </a:lnTo>
                <a:lnTo>
                  <a:pt x="4990910" y="3680726"/>
                </a:lnTo>
                <a:lnTo>
                  <a:pt x="5037797" y="3686865"/>
                </a:lnTo>
                <a:lnTo>
                  <a:pt x="5084616" y="3693097"/>
                </a:lnTo>
                <a:lnTo>
                  <a:pt x="5131360" y="3699446"/>
                </a:lnTo>
                <a:lnTo>
                  <a:pt x="5178018" y="3705933"/>
                </a:lnTo>
                <a:lnTo>
                  <a:pt x="5224583" y="3712584"/>
                </a:lnTo>
                <a:lnTo>
                  <a:pt x="5271046" y="3719419"/>
                </a:lnTo>
                <a:lnTo>
                  <a:pt x="5317398" y="3726463"/>
                </a:lnTo>
                <a:lnTo>
                  <a:pt x="5363631" y="3733739"/>
                </a:lnTo>
                <a:lnTo>
                  <a:pt x="5409737" y="3741270"/>
                </a:lnTo>
                <a:lnTo>
                  <a:pt x="5455707" y="3749078"/>
                </a:lnTo>
                <a:lnTo>
                  <a:pt x="5501531" y="3757187"/>
                </a:lnTo>
                <a:lnTo>
                  <a:pt x="5547203" y="3765621"/>
                </a:lnTo>
                <a:lnTo>
                  <a:pt x="5592712" y="3774401"/>
                </a:lnTo>
                <a:lnTo>
                  <a:pt x="5638051" y="3783552"/>
                </a:lnTo>
                <a:lnTo>
                  <a:pt x="5683210" y="3793096"/>
                </a:lnTo>
                <a:lnTo>
                  <a:pt x="5728182" y="3803056"/>
                </a:lnTo>
                <a:lnTo>
                  <a:pt x="5772958" y="3813455"/>
                </a:lnTo>
                <a:lnTo>
                  <a:pt x="5817529" y="3824317"/>
                </a:lnTo>
                <a:lnTo>
                  <a:pt x="5861886" y="3835665"/>
                </a:lnTo>
                <a:lnTo>
                  <a:pt x="5906022" y="3847522"/>
                </a:lnTo>
                <a:lnTo>
                  <a:pt x="5949927" y="3859910"/>
                </a:lnTo>
                <a:lnTo>
                  <a:pt x="5993593" y="3872853"/>
                </a:lnTo>
                <a:lnTo>
                  <a:pt x="6037011" y="3886374"/>
                </a:lnTo>
                <a:lnTo>
                  <a:pt x="6080173" y="3900496"/>
                </a:lnTo>
                <a:lnTo>
                  <a:pt x="6123070" y="3915242"/>
                </a:lnTo>
                <a:lnTo>
                  <a:pt x="6165693" y="3930635"/>
                </a:lnTo>
                <a:lnTo>
                  <a:pt x="6208035" y="3946699"/>
                </a:lnTo>
                <a:lnTo>
                  <a:pt x="6250086" y="3963456"/>
                </a:lnTo>
                <a:lnTo>
                  <a:pt x="6291838" y="3980929"/>
                </a:lnTo>
                <a:lnTo>
                  <a:pt x="6333282" y="3999142"/>
                </a:lnTo>
                <a:lnTo>
                  <a:pt x="6374410" y="4018118"/>
                </a:lnTo>
                <a:lnTo>
                  <a:pt x="6415213" y="4037879"/>
                </a:lnTo>
                <a:lnTo>
                  <a:pt x="6455683" y="4058449"/>
                </a:lnTo>
                <a:lnTo>
                  <a:pt x="6495810" y="4079851"/>
                </a:lnTo>
                <a:lnTo>
                  <a:pt x="6535587" y="4102108"/>
                </a:lnTo>
                <a:lnTo>
                  <a:pt x="6575005" y="4125243"/>
                </a:lnTo>
                <a:lnTo>
                  <a:pt x="6614055" y="4149279"/>
                </a:lnTo>
                <a:lnTo>
                  <a:pt x="6652729" y="4174239"/>
                </a:lnTo>
                <a:lnTo>
                  <a:pt x="6691017" y="4200147"/>
                </a:lnTo>
                <a:lnTo>
                  <a:pt x="6728913" y="4227025"/>
                </a:lnTo>
                <a:lnTo>
                  <a:pt x="6766406" y="4254897"/>
                </a:lnTo>
                <a:lnTo>
                  <a:pt x="6803489" y="4283785"/>
                </a:lnTo>
                <a:lnTo>
                  <a:pt x="6840152" y="4313713"/>
                </a:lnTo>
                <a:lnTo>
                  <a:pt x="6876388" y="4344703"/>
                </a:lnTo>
                <a:lnTo>
                  <a:pt x="6912187" y="4376780"/>
                </a:lnTo>
                <a:lnTo>
                  <a:pt x="6947542" y="4409965"/>
                </a:lnTo>
                <a:lnTo>
                  <a:pt x="6982443" y="4444282"/>
                </a:lnTo>
                <a:lnTo>
                  <a:pt x="7016882" y="4479755"/>
                </a:lnTo>
                <a:lnTo>
                  <a:pt x="7050850" y="4516405"/>
                </a:lnTo>
                <a:lnTo>
                  <a:pt x="7084340" y="4554257"/>
                </a:lnTo>
                <a:lnTo>
                  <a:pt x="7117341" y="4593333"/>
                </a:lnTo>
                <a:lnTo>
                  <a:pt x="7149846" y="4633657"/>
                </a:lnTo>
                <a:lnTo>
                  <a:pt x="7181846" y="4675251"/>
                </a:lnTo>
                <a:lnTo>
                  <a:pt x="7211336" y="4715186"/>
                </a:lnTo>
                <a:lnTo>
                  <a:pt x="7240044" y="4755584"/>
                </a:lnTo>
                <a:lnTo>
                  <a:pt x="7267961" y="4796435"/>
                </a:lnTo>
                <a:lnTo>
                  <a:pt x="7295077" y="4837723"/>
                </a:lnTo>
                <a:lnTo>
                  <a:pt x="7321383" y="4879438"/>
                </a:lnTo>
                <a:lnTo>
                  <a:pt x="7346870" y="4921566"/>
                </a:lnTo>
                <a:lnTo>
                  <a:pt x="7371528" y="4964095"/>
                </a:lnTo>
                <a:lnTo>
                  <a:pt x="7395348" y="5007011"/>
                </a:lnTo>
                <a:lnTo>
                  <a:pt x="7418321" y="5050303"/>
                </a:lnTo>
                <a:lnTo>
                  <a:pt x="7440437" y="5093957"/>
                </a:lnTo>
                <a:lnTo>
                  <a:pt x="7461688" y="5137961"/>
                </a:lnTo>
                <a:lnTo>
                  <a:pt x="7482063" y="5182303"/>
                </a:lnTo>
                <a:lnTo>
                  <a:pt x="7501554" y="5226968"/>
                </a:lnTo>
                <a:lnTo>
                  <a:pt x="7520152" y="5271946"/>
                </a:lnTo>
                <a:lnTo>
                  <a:pt x="7537846" y="5317222"/>
                </a:lnTo>
                <a:lnTo>
                  <a:pt x="7554628" y="5362786"/>
                </a:lnTo>
                <a:lnTo>
                  <a:pt x="7570489" y="5408622"/>
                </a:lnTo>
                <a:lnTo>
                  <a:pt x="7585418" y="5454720"/>
                </a:lnTo>
                <a:lnTo>
                  <a:pt x="7599408" y="5501066"/>
                </a:lnTo>
                <a:lnTo>
                  <a:pt x="7612448" y="5547648"/>
                </a:lnTo>
                <a:lnTo>
                  <a:pt x="7624530" y="5594453"/>
                </a:lnTo>
                <a:lnTo>
                  <a:pt x="7635643" y="5641468"/>
                </a:lnTo>
                <a:lnTo>
                  <a:pt x="7645779" y="5688681"/>
                </a:lnTo>
                <a:lnTo>
                  <a:pt x="7654928" y="5736079"/>
                </a:lnTo>
                <a:lnTo>
                  <a:pt x="7663082" y="5783649"/>
                </a:lnTo>
                <a:lnTo>
                  <a:pt x="7670230" y="5831378"/>
                </a:lnTo>
                <a:lnTo>
                  <a:pt x="7676364" y="5879255"/>
                </a:lnTo>
                <a:lnTo>
                  <a:pt x="7681474" y="5927265"/>
                </a:lnTo>
                <a:lnTo>
                  <a:pt x="7685551" y="5975398"/>
                </a:lnTo>
                <a:lnTo>
                  <a:pt x="7688585" y="6023638"/>
                </a:lnTo>
                <a:lnTo>
                  <a:pt x="7690568" y="6071975"/>
                </a:lnTo>
                <a:lnTo>
                  <a:pt x="7691490" y="6120396"/>
                </a:lnTo>
                <a:lnTo>
                  <a:pt x="7691341" y="6168887"/>
                </a:lnTo>
                <a:lnTo>
                  <a:pt x="7690113" y="6217436"/>
                </a:lnTo>
                <a:lnTo>
                  <a:pt x="7687796" y="6266031"/>
                </a:lnTo>
                <a:lnTo>
                  <a:pt x="7684381" y="6314659"/>
                </a:lnTo>
                <a:lnTo>
                  <a:pt x="7679859" y="6363306"/>
                </a:lnTo>
                <a:lnTo>
                  <a:pt x="7674219" y="6411961"/>
                </a:lnTo>
                <a:lnTo>
                  <a:pt x="7667454" y="6460610"/>
                </a:lnTo>
                <a:lnTo>
                  <a:pt x="7659554" y="6509241"/>
                </a:lnTo>
                <a:lnTo>
                  <a:pt x="7654667" y="6535496"/>
                </a:lnTo>
                <a:lnTo>
                  <a:pt x="2640439" y="6535496"/>
                </a:lnTo>
                <a:close/>
              </a:path>
              <a:path w="7691755" h="6536055">
                <a:moveTo>
                  <a:pt x="0" y="6535496"/>
                </a:moveTo>
                <a:lnTo>
                  <a:pt x="0" y="0"/>
                </a:lnTo>
                <a:lnTo>
                  <a:pt x="42742" y="8109"/>
                </a:lnTo>
                <a:lnTo>
                  <a:pt x="91396" y="16094"/>
                </a:lnTo>
                <a:lnTo>
                  <a:pt x="140235" y="22951"/>
                </a:lnTo>
                <a:lnTo>
                  <a:pt x="189238" y="28762"/>
                </a:lnTo>
                <a:lnTo>
                  <a:pt x="238385" y="33607"/>
                </a:lnTo>
                <a:lnTo>
                  <a:pt x="287653" y="37565"/>
                </a:lnTo>
                <a:lnTo>
                  <a:pt x="337023" y="40719"/>
                </a:lnTo>
                <a:lnTo>
                  <a:pt x="386474" y="43148"/>
                </a:lnTo>
                <a:lnTo>
                  <a:pt x="435984" y="44933"/>
                </a:lnTo>
                <a:lnTo>
                  <a:pt x="485533" y="46154"/>
                </a:lnTo>
                <a:lnTo>
                  <a:pt x="535099" y="46892"/>
                </a:lnTo>
                <a:lnTo>
                  <a:pt x="584663" y="47227"/>
                </a:lnTo>
                <a:lnTo>
                  <a:pt x="634203" y="47241"/>
                </a:lnTo>
                <a:lnTo>
                  <a:pt x="683698" y="47013"/>
                </a:lnTo>
                <a:lnTo>
                  <a:pt x="733128" y="46623"/>
                </a:lnTo>
                <a:lnTo>
                  <a:pt x="782471" y="46154"/>
                </a:lnTo>
                <a:lnTo>
                  <a:pt x="831994" y="46104"/>
                </a:lnTo>
                <a:lnTo>
                  <a:pt x="881511" y="46428"/>
                </a:lnTo>
                <a:lnTo>
                  <a:pt x="930994" y="47168"/>
                </a:lnTo>
                <a:lnTo>
                  <a:pt x="980414" y="48368"/>
                </a:lnTo>
                <a:lnTo>
                  <a:pt x="1029744" y="50070"/>
                </a:lnTo>
                <a:lnTo>
                  <a:pt x="1078954" y="52315"/>
                </a:lnTo>
                <a:lnTo>
                  <a:pt x="1128017" y="55147"/>
                </a:lnTo>
                <a:lnTo>
                  <a:pt x="1176903" y="58609"/>
                </a:lnTo>
                <a:lnTo>
                  <a:pt x="1225584" y="62742"/>
                </a:lnTo>
                <a:lnTo>
                  <a:pt x="1274033" y="67589"/>
                </a:lnTo>
                <a:lnTo>
                  <a:pt x="1322219" y="73193"/>
                </a:lnTo>
                <a:lnTo>
                  <a:pt x="1370116" y="79597"/>
                </a:lnTo>
                <a:lnTo>
                  <a:pt x="1417694" y="86842"/>
                </a:lnTo>
                <a:lnTo>
                  <a:pt x="1464925" y="94971"/>
                </a:lnTo>
                <a:lnTo>
                  <a:pt x="1511781" y="104027"/>
                </a:lnTo>
                <a:lnTo>
                  <a:pt x="1558233" y="114053"/>
                </a:lnTo>
                <a:lnTo>
                  <a:pt x="1604253" y="125090"/>
                </a:lnTo>
                <a:lnTo>
                  <a:pt x="1649811" y="137181"/>
                </a:lnTo>
                <a:lnTo>
                  <a:pt x="1694881" y="150370"/>
                </a:lnTo>
                <a:lnTo>
                  <a:pt x="1739433" y="164697"/>
                </a:lnTo>
                <a:lnTo>
                  <a:pt x="1783439" y="180207"/>
                </a:lnTo>
                <a:lnTo>
                  <a:pt x="1826870" y="196941"/>
                </a:lnTo>
                <a:lnTo>
                  <a:pt x="1869699" y="214941"/>
                </a:lnTo>
                <a:lnTo>
                  <a:pt x="1911895" y="234251"/>
                </a:lnTo>
                <a:lnTo>
                  <a:pt x="1953432" y="254913"/>
                </a:lnTo>
                <a:lnTo>
                  <a:pt x="1994281" y="276970"/>
                </a:lnTo>
                <a:lnTo>
                  <a:pt x="2034413" y="300463"/>
                </a:lnTo>
                <a:lnTo>
                  <a:pt x="2073800" y="325436"/>
                </a:lnTo>
                <a:lnTo>
                  <a:pt x="2112413" y="351931"/>
                </a:lnTo>
                <a:lnTo>
                  <a:pt x="2150223" y="379990"/>
                </a:lnTo>
                <a:lnTo>
                  <a:pt x="2187204" y="409656"/>
                </a:lnTo>
                <a:lnTo>
                  <a:pt x="2223325" y="440972"/>
                </a:lnTo>
                <a:lnTo>
                  <a:pt x="2258558" y="473979"/>
                </a:lnTo>
                <a:lnTo>
                  <a:pt x="2292876" y="508722"/>
                </a:lnTo>
                <a:lnTo>
                  <a:pt x="2326249" y="545241"/>
                </a:lnTo>
                <a:lnTo>
                  <a:pt x="2358650" y="583579"/>
                </a:lnTo>
                <a:lnTo>
                  <a:pt x="2390049" y="623780"/>
                </a:lnTo>
                <a:lnTo>
                  <a:pt x="2420419" y="665886"/>
                </a:lnTo>
                <a:lnTo>
                  <a:pt x="2449730" y="709938"/>
                </a:lnTo>
                <a:lnTo>
                  <a:pt x="2476243" y="753087"/>
                </a:lnTo>
                <a:lnTo>
                  <a:pt x="2500420" y="796382"/>
                </a:lnTo>
                <a:lnTo>
                  <a:pt x="2522363" y="839816"/>
                </a:lnTo>
                <a:lnTo>
                  <a:pt x="2542173" y="883385"/>
                </a:lnTo>
                <a:lnTo>
                  <a:pt x="2559952" y="927084"/>
                </a:lnTo>
                <a:lnTo>
                  <a:pt x="2575800" y="970907"/>
                </a:lnTo>
                <a:lnTo>
                  <a:pt x="2589818" y="1014849"/>
                </a:lnTo>
                <a:lnTo>
                  <a:pt x="2602109" y="1058905"/>
                </a:lnTo>
                <a:lnTo>
                  <a:pt x="2612774" y="1103069"/>
                </a:lnTo>
                <a:lnTo>
                  <a:pt x="2621913" y="1147336"/>
                </a:lnTo>
                <a:lnTo>
                  <a:pt x="2629629" y="1191702"/>
                </a:lnTo>
                <a:lnTo>
                  <a:pt x="2636022" y="1236160"/>
                </a:lnTo>
                <a:lnTo>
                  <a:pt x="2641194" y="1280706"/>
                </a:lnTo>
                <a:lnTo>
                  <a:pt x="2645245" y="1325334"/>
                </a:lnTo>
                <a:lnTo>
                  <a:pt x="2648279" y="1370038"/>
                </a:lnTo>
                <a:lnTo>
                  <a:pt x="2650395" y="1414815"/>
                </a:lnTo>
                <a:lnTo>
                  <a:pt x="2651695" y="1459658"/>
                </a:lnTo>
                <a:lnTo>
                  <a:pt x="2652280" y="1504563"/>
                </a:lnTo>
                <a:lnTo>
                  <a:pt x="2652252" y="1549523"/>
                </a:lnTo>
                <a:lnTo>
                  <a:pt x="2650761" y="1639591"/>
                </a:lnTo>
                <a:lnTo>
                  <a:pt x="2642105" y="1910593"/>
                </a:lnTo>
                <a:lnTo>
                  <a:pt x="2640527" y="2001052"/>
                </a:lnTo>
                <a:lnTo>
                  <a:pt x="2640439" y="6535496"/>
                </a:lnTo>
                <a:lnTo>
                  <a:pt x="0" y="6535496"/>
                </a:lnTo>
                <a:close/>
              </a:path>
            </a:pathLst>
          </a:custGeom>
          <a:solidFill>
            <a:srgbClr val="ABD3D0"/>
          </a:solidFill>
        </p:spPr>
        <p:txBody>
          <a:bodyPr wrap="square" lIns="0" tIns="0" rIns="0" bIns="0" rtlCol="0"/>
          <a:lstStyle/>
          <a:p>
            <a:endParaRPr/>
          </a:p>
        </p:txBody>
      </p:sp>
      <p:grpSp>
        <p:nvGrpSpPr>
          <p:cNvPr id="4" name="object 4"/>
          <p:cNvGrpSpPr/>
          <p:nvPr/>
        </p:nvGrpSpPr>
        <p:grpSpPr>
          <a:xfrm>
            <a:off x="10058400" y="2"/>
            <a:ext cx="8232140" cy="10283190"/>
            <a:chOff x="10058400" y="2"/>
            <a:chExt cx="8232140" cy="10283190"/>
          </a:xfrm>
        </p:grpSpPr>
        <p:sp>
          <p:nvSpPr>
            <p:cNvPr id="5" name="object 5"/>
            <p:cNvSpPr/>
            <p:nvPr/>
          </p:nvSpPr>
          <p:spPr>
            <a:xfrm>
              <a:off x="10058400" y="2"/>
              <a:ext cx="8232140" cy="10283190"/>
            </a:xfrm>
            <a:custGeom>
              <a:avLst/>
              <a:gdLst/>
              <a:ahLst/>
              <a:cxnLst/>
              <a:rect l="l" t="t" r="r" b="b"/>
              <a:pathLst>
                <a:path w="8232140" h="10283190">
                  <a:moveTo>
                    <a:pt x="8231954" y="10282619"/>
                  </a:moveTo>
                  <a:lnTo>
                    <a:pt x="0" y="10282619"/>
                  </a:lnTo>
                  <a:lnTo>
                    <a:pt x="0" y="0"/>
                  </a:lnTo>
                  <a:lnTo>
                    <a:pt x="8231954" y="0"/>
                  </a:lnTo>
                  <a:lnTo>
                    <a:pt x="8231954" y="10282619"/>
                  </a:lnTo>
                  <a:close/>
                </a:path>
              </a:pathLst>
            </a:custGeom>
            <a:solidFill>
              <a:srgbClr val="3A6266"/>
            </a:solidFill>
          </p:spPr>
          <p:txBody>
            <a:bodyPr wrap="square" lIns="0" tIns="0" rIns="0" bIns="0" rtlCol="0"/>
            <a:lstStyle/>
            <a:p>
              <a:endParaRPr/>
            </a:p>
          </p:txBody>
        </p:sp>
        <p:sp>
          <p:nvSpPr>
            <p:cNvPr id="6" name="object 6"/>
            <p:cNvSpPr/>
            <p:nvPr/>
          </p:nvSpPr>
          <p:spPr>
            <a:xfrm>
              <a:off x="10927080" y="1115063"/>
              <a:ext cx="6496685" cy="0"/>
            </a:xfrm>
            <a:custGeom>
              <a:avLst/>
              <a:gdLst/>
              <a:ahLst/>
              <a:cxnLst/>
              <a:rect l="l" t="t" r="r" b="b"/>
              <a:pathLst>
                <a:path w="6496684">
                  <a:moveTo>
                    <a:pt x="0" y="0"/>
                  </a:moveTo>
                  <a:lnTo>
                    <a:pt x="6496104" y="0"/>
                  </a:lnTo>
                </a:path>
              </a:pathLst>
            </a:custGeom>
            <a:ln w="47625">
              <a:solidFill>
                <a:srgbClr val="CCF1A6"/>
              </a:solidFill>
            </a:ln>
          </p:spPr>
          <p:txBody>
            <a:bodyPr wrap="square" lIns="0" tIns="0" rIns="0" bIns="0" rtlCol="0"/>
            <a:lstStyle/>
            <a:p>
              <a:endParaRPr/>
            </a:p>
          </p:txBody>
        </p:sp>
      </p:grpSp>
      <p:sp>
        <p:nvSpPr>
          <p:cNvPr id="7" name="object 7"/>
          <p:cNvSpPr/>
          <p:nvPr/>
        </p:nvSpPr>
        <p:spPr>
          <a:xfrm>
            <a:off x="510381" y="2176149"/>
            <a:ext cx="8858249" cy="7896209"/>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623934" y="0"/>
            <a:ext cx="8663940" cy="2254250"/>
          </a:xfrm>
          <a:prstGeom prst="rect">
            <a:avLst/>
          </a:prstGeom>
        </p:spPr>
        <p:txBody>
          <a:bodyPr vert="horz" wrap="square" lIns="0" tIns="12065" rIns="0" bIns="0" rtlCol="0">
            <a:spAutoFit/>
          </a:bodyPr>
          <a:lstStyle/>
          <a:p>
            <a:pPr marL="12700" marR="5080" algn="ctr">
              <a:lnSpc>
                <a:spcPct val="116100"/>
              </a:lnSpc>
              <a:spcBef>
                <a:spcPts val="95"/>
              </a:spcBef>
            </a:pPr>
            <a:r>
              <a:rPr spc="-175" dirty="0"/>
              <a:t>EFFECT </a:t>
            </a:r>
            <a:r>
              <a:rPr spc="114" dirty="0"/>
              <a:t>OF </a:t>
            </a:r>
            <a:r>
              <a:rPr spc="150" dirty="0"/>
              <a:t>DAPAGLIFLOZIN</a:t>
            </a:r>
            <a:r>
              <a:rPr spc="-45" dirty="0"/>
              <a:t> </a:t>
            </a:r>
            <a:r>
              <a:rPr spc="425" dirty="0"/>
              <a:t>ON  </a:t>
            </a:r>
            <a:r>
              <a:rPr spc="100" dirty="0"/>
              <a:t>CLINICAL </a:t>
            </a:r>
            <a:r>
              <a:rPr spc="140" dirty="0"/>
              <a:t>OUTCOMES </a:t>
            </a:r>
            <a:r>
              <a:rPr spc="135" dirty="0"/>
              <a:t>ACROSS  </a:t>
            </a:r>
            <a:r>
              <a:rPr spc="-90" dirty="0"/>
              <a:t>THE </a:t>
            </a:r>
            <a:r>
              <a:rPr spc="100" dirty="0"/>
              <a:t>RANGE </a:t>
            </a:r>
            <a:r>
              <a:rPr spc="114" dirty="0"/>
              <a:t>OF</a:t>
            </a:r>
            <a:r>
              <a:rPr spc="-110" dirty="0"/>
              <a:t> </a:t>
            </a:r>
            <a:r>
              <a:rPr spc="155" dirty="0"/>
              <a:t>NT-PROBNP</a:t>
            </a:r>
          </a:p>
        </p:txBody>
      </p:sp>
      <p:sp>
        <p:nvSpPr>
          <p:cNvPr id="9" name="object 9"/>
          <p:cNvSpPr txBox="1"/>
          <p:nvPr/>
        </p:nvSpPr>
        <p:spPr>
          <a:xfrm>
            <a:off x="10914380" y="2087873"/>
            <a:ext cx="6517640" cy="7226300"/>
          </a:xfrm>
          <a:prstGeom prst="rect">
            <a:avLst/>
          </a:prstGeom>
        </p:spPr>
        <p:txBody>
          <a:bodyPr vert="horz" wrap="square" lIns="0" tIns="12700" rIns="0" bIns="0" rtlCol="0">
            <a:spAutoFit/>
          </a:bodyPr>
          <a:lstStyle/>
          <a:p>
            <a:pPr marL="12700" marR="5080" algn="just">
              <a:lnSpc>
                <a:spcPct val="114100"/>
              </a:lnSpc>
              <a:spcBef>
                <a:spcPts val="100"/>
              </a:spcBef>
            </a:pPr>
            <a:r>
              <a:rPr sz="2300" spc="-60" dirty="0">
                <a:solidFill>
                  <a:srgbClr val="F1F1F1"/>
                </a:solidFill>
                <a:latin typeface="Trebuchet MS"/>
                <a:cs typeface="Trebuchet MS"/>
              </a:rPr>
              <a:t>a–f, </a:t>
            </a:r>
            <a:r>
              <a:rPr sz="2300" spc="-40" dirty="0">
                <a:solidFill>
                  <a:srgbClr val="F1F1F1"/>
                </a:solidFill>
                <a:latin typeface="Trebuchet MS"/>
                <a:cs typeface="Trebuchet MS"/>
              </a:rPr>
              <a:t>Effect </a:t>
            </a:r>
            <a:r>
              <a:rPr sz="2300" spc="-20" dirty="0">
                <a:solidFill>
                  <a:srgbClr val="F1F1F1"/>
                </a:solidFill>
                <a:latin typeface="Trebuchet MS"/>
                <a:cs typeface="Trebuchet MS"/>
              </a:rPr>
              <a:t>of </a:t>
            </a:r>
            <a:r>
              <a:rPr sz="2300" spc="-35" dirty="0">
                <a:solidFill>
                  <a:srgbClr val="F1F1F1"/>
                </a:solidFill>
                <a:latin typeface="Trebuchet MS"/>
                <a:cs typeface="Trebuchet MS"/>
              </a:rPr>
              <a:t>dapagliflozin </a:t>
            </a:r>
            <a:r>
              <a:rPr sz="2300" spc="-100" dirty="0">
                <a:solidFill>
                  <a:srgbClr val="F1F1F1"/>
                </a:solidFill>
                <a:latin typeface="Trebuchet MS"/>
                <a:cs typeface="Trebuchet MS"/>
              </a:rPr>
              <a:t>on: </a:t>
            </a:r>
            <a:r>
              <a:rPr sz="2300" spc="-30" dirty="0">
                <a:solidFill>
                  <a:srgbClr val="F1F1F1"/>
                </a:solidFill>
                <a:latin typeface="Trebuchet MS"/>
                <a:cs typeface="Trebuchet MS"/>
              </a:rPr>
              <a:t>death </a:t>
            </a:r>
            <a:r>
              <a:rPr sz="2300" spc="-100" dirty="0">
                <a:solidFill>
                  <a:srgbClr val="F1F1F1"/>
                </a:solidFill>
                <a:latin typeface="Trebuchet MS"/>
                <a:cs typeface="Trebuchet MS"/>
              </a:rPr>
              <a:t>from </a:t>
            </a:r>
            <a:r>
              <a:rPr sz="2300" spc="204" dirty="0">
                <a:solidFill>
                  <a:srgbClr val="F1F1F1"/>
                </a:solidFill>
                <a:latin typeface="Trebuchet MS"/>
                <a:cs typeface="Trebuchet MS"/>
              </a:rPr>
              <a:t>CV  </a:t>
            </a:r>
            <a:r>
              <a:rPr sz="2300" spc="5" dirty="0">
                <a:solidFill>
                  <a:srgbClr val="F1F1F1"/>
                </a:solidFill>
                <a:latin typeface="Trebuchet MS"/>
                <a:cs typeface="Trebuchet MS"/>
              </a:rPr>
              <a:t>causes </a:t>
            </a:r>
            <a:r>
              <a:rPr sz="2300" spc="-105" dirty="0">
                <a:solidFill>
                  <a:srgbClr val="F1F1F1"/>
                </a:solidFill>
                <a:latin typeface="Trebuchet MS"/>
                <a:cs typeface="Trebuchet MS"/>
              </a:rPr>
              <a:t>(a); </a:t>
            </a:r>
            <a:r>
              <a:rPr sz="2300" spc="-30" dirty="0">
                <a:solidFill>
                  <a:srgbClr val="F1F1F1"/>
                </a:solidFill>
                <a:latin typeface="Trebuchet MS"/>
                <a:cs typeface="Trebuchet MS"/>
              </a:rPr>
              <a:t>death </a:t>
            </a:r>
            <a:r>
              <a:rPr sz="2300" spc="-100" dirty="0">
                <a:solidFill>
                  <a:srgbClr val="F1F1F1"/>
                </a:solidFill>
                <a:latin typeface="Trebuchet MS"/>
                <a:cs typeface="Trebuchet MS"/>
              </a:rPr>
              <a:t>from </a:t>
            </a:r>
            <a:r>
              <a:rPr sz="2300" spc="-85" dirty="0">
                <a:solidFill>
                  <a:srgbClr val="F1F1F1"/>
                </a:solidFill>
                <a:latin typeface="Trebuchet MS"/>
                <a:cs typeface="Trebuchet MS"/>
              </a:rPr>
              <a:t>all </a:t>
            </a:r>
            <a:r>
              <a:rPr sz="2300" spc="5" dirty="0">
                <a:solidFill>
                  <a:srgbClr val="F1F1F1"/>
                </a:solidFill>
                <a:latin typeface="Trebuchet MS"/>
                <a:cs typeface="Trebuchet MS"/>
              </a:rPr>
              <a:t>causes </a:t>
            </a:r>
            <a:r>
              <a:rPr sz="2300" spc="-125" dirty="0">
                <a:solidFill>
                  <a:srgbClr val="F1F1F1"/>
                </a:solidFill>
                <a:latin typeface="Trebuchet MS"/>
                <a:cs typeface="Trebuchet MS"/>
              </a:rPr>
              <a:t>(b); </a:t>
            </a:r>
            <a:r>
              <a:rPr sz="2300" spc="-85" dirty="0">
                <a:solidFill>
                  <a:srgbClr val="F1F1F1"/>
                </a:solidFill>
                <a:latin typeface="Trebuchet MS"/>
                <a:cs typeface="Trebuchet MS"/>
              </a:rPr>
              <a:t>the </a:t>
            </a:r>
            <a:r>
              <a:rPr sz="2300" spc="-75" dirty="0">
                <a:solidFill>
                  <a:srgbClr val="F1F1F1"/>
                </a:solidFill>
                <a:latin typeface="Trebuchet MS"/>
                <a:cs typeface="Trebuchet MS"/>
              </a:rPr>
              <a:t>total  </a:t>
            </a:r>
            <a:r>
              <a:rPr sz="2300" spc="-85" dirty="0">
                <a:solidFill>
                  <a:srgbClr val="F1F1F1"/>
                </a:solidFill>
                <a:latin typeface="Trebuchet MS"/>
                <a:cs typeface="Trebuchet MS"/>
              </a:rPr>
              <a:t>number </a:t>
            </a:r>
            <a:r>
              <a:rPr sz="2300" spc="-20" dirty="0">
                <a:solidFill>
                  <a:srgbClr val="F1F1F1"/>
                </a:solidFill>
                <a:latin typeface="Trebuchet MS"/>
                <a:cs typeface="Trebuchet MS"/>
              </a:rPr>
              <a:t>of </a:t>
            </a:r>
            <a:r>
              <a:rPr sz="2300" spc="-55" dirty="0">
                <a:solidFill>
                  <a:srgbClr val="F1F1F1"/>
                </a:solidFill>
                <a:latin typeface="Trebuchet MS"/>
                <a:cs typeface="Trebuchet MS"/>
              </a:rPr>
              <a:t>hospital </a:t>
            </a:r>
            <a:r>
              <a:rPr sz="2300" spc="-40" dirty="0">
                <a:solidFill>
                  <a:srgbClr val="F1F1F1"/>
                </a:solidFill>
                <a:latin typeface="Trebuchet MS"/>
                <a:cs typeface="Trebuchet MS"/>
              </a:rPr>
              <a:t>admissions </a:t>
            </a:r>
            <a:r>
              <a:rPr sz="2300" spc="-75" dirty="0">
                <a:solidFill>
                  <a:srgbClr val="F1F1F1"/>
                </a:solidFill>
                <a:latin typeface="Trebuchet MS"/>
                <a:cs typeface="Trebuchet MS"/>
              </a:rPr>
              <a:t>for </a:t>
            </a:r>
            <a:r>
              <a:rPr sz="2300" spc="-100" dirty="0">
                <a:solidFill>
                  <a:srgbClr val="F1F1F1"/>
                </a:solidFill>
                <a:latin typeface="Trebuchet MS"/>
                <a:cs typeface="Trebuchet MS"/>
              </a:rPr>
              <a:t>HF </a:t>
            </a:r>
            <a:r>
              <a:rPr sz="2300" spc="-114" dirty="0">
                <a:solidFill>
                  <a:srgbClr val="F1F1F1"/>
                </a:solidFill>
                <a:latin typeface="Trebuchet MS"/>
                <a:cs typeface="Trebuchet MS"/>
              </a:rPr>
              <a:t>(c); time </a:t>
            </a:r>
            <a:r>
              <a:rPr sz="2300" spc="-65" dirty="0">
                <a:solidFill>
                  <a:srgbClr val="F1F1F1"/>
                </a:solidFill>
                <a:latin typeface="Trebuchet MS"/>
                <a:cs typeface="Trebuchet MS"/>
              </a:rPr>
              <a:t>to  </a:t>
            </a:r>
            <a:r>
              <a:rPr sz="2300" spc="-114" dirty="0">
                <a:solidFill>
                  <a:srgbClr val="F1F1F1"/>
                </a:solidFill>
                <a:latin typeface="Trebuchet MS"/>
                <a:cs typeface="Trebuchet MS"/>
              </a:rPr>
              <a:t>first </a:t>
            </a:r>
            <a:r>
              <a:rPr sz="2300" spc="-55" dirty="0">
                <a:solidFill>
                  <a:srgbClr val="F1F1F1"/>
                </a:solidFill>
                <a:latin typeface="Trebuchet MS"/>
                <a:cs typeface="Trebuchet MS"/>
              </a:rPr>
              <a:t>hospital </a:t>
            </a:r>
            <a:r>
              <a:rPr sz="2300" spc="-45" dirty="0">
                <a:solidFill>
                  <a:srgbClr val="F1F1F1"/>
                </a:solidFill>
                <a:latin typeface="Trebuchet MS"/>
                <a:cs typeface="Trebuchet MS"/>
              </a:rPr>
              <a:t>admission </a:t>
            </a:r>
            <a:r>
              <a:rPr sz="2300" spc="-75" dirty="0">
                <a:solidFill>
                  <a:srgbClr val="F1F1F1"/>
                </a:solidFill>
                <a:latin typeface="Trebuchet MS"/>
                <a:cs typeface="Trebuchet MS"/>
              </a:rPr>
              <a:t>for </a:t>
            </a:r>
            <a:r>
              <a:rPr sz="2300" spc="-100" dirty="0">
                <a:solidFill>
                  <a:srgbClr val="F1F1F1"/>
                </a:solidFill>
                <a:latin typeface="Trebuchet MS"/>
                <a:cs typeface="Trebuchet MS"/>
              </a:rPr>
              <a:t>HF </a:t>
            </a:r>
            <a:r>
              <a:rPr sz="2300" spc="-125" dirty="0">
                <a:solidFill>
                  <a:srgbClr val="F1F1F1"/>
                </a:solidFill>
                <a:latin typeface="Trebuchet MS"/>
                <a:cs typeface="Trebuchet MS"/>
              </a:rPr>
              <a:t>(d); </a:t>
            </a:r>
            <a:r>
              <a:rPr sz="2300" spc="-30" dirty="0">
                <a:solidFill>
                  <a:srgbClr val="F1F1F1"/>
                </a:solidFill>
                <a:latin typeface="Trebuchet MS"/>
                <a:cs typeface="Trebuchet MS"/>
              </a:rPr>
              <a:t>death </a:t>
            </a:r>
            <a:r>
              <a:rPr sz="2300" spc="-100" dirty="0">
                <a:solidFill>
                  <a:srgbClr val="F1F1F1"/>
                </a:solidFill>
                <a:latin typeface="Trebuchet MS"/>
                <a:cs typeface="Trebuchet MS"/>
              </a:rPr>
              <a:t>from </a:t>
            </a:r>
            <a:r>
              <a:rPr sz="2300" spc="204" dirty="0">
                <a:solidFill>
                  <a:srgbClr val="F1F1F1"/>
                </a:solidFill>
                <a:latin typeface="Trebuchet MS"/>
                <a:cs typeface="Trebuchet MS"/>
              </a:rPr>
              <a:t>CV  </a:t>
            </a:r>
            <a:r>
              <a:rPr sz="2300" spc="-40" dirty="0">
                <a:solidFill>
                  <a:srgbClr val="F1F1F1"/>
                </a:solidFill>
                <a:latin typeface="Trebuchet MS"/>
                <a:cs typeface="Trebuchet MS"/>
              </a:rPr>
              <a:t>causes, </a:t>
            </a:r>
            <a:r>
              <a:rPr sz="2300" spc="15" dirty="0">
                <a:solidFill>
                  <a:srgbClr val="F1F1F1"/>
                </a:solidFill>
                <a:latin typeface="Trebuchet MS"/>
                <a:cs typeface="Trebuchet MS"/>
              </a:rPr>
              <a:t>MI </a:t>
            </a:r>
            <a:r>
              <a:rPr sz="2300" spc="-80" dirty="0">
                <a:solidFill>
                  <a:srgbClr val="F1F1F1"/>
                </a:solidFill>
                <a:latin typeface="Trebuchet MS"/>
                <a:cs typeface="Trebuchet MS"/>
              </a:rPr>
              <a:t>or </a:t>
            </a:r>
            <a:r>
              <a:rPr sz="2300" spc="-90" dirty="0">
                <a:solidFill>
                  <a:srgbClr val="F1F1F1"/>
                </a:solidFill>
                <a:latin typeface="Trebuchet MS"/>
                <a:cs typeface="Trebuchet MS"/>
              </a:rPr>
              <a:t>stroke </a:t>
            </a:r>
            <a:r>
              <a:rPr sz="2300" spc="-130" dirty="0">
                <a:solidFill>
                  <a:srgbClr val="F1F1F1"/>
                </a:solidFill>
                <a:latin typeface="Trebuchet MS"/>
                <a:cs typeface="Trebuchet MS"/>
              </a:rPr>
              <a:t>(e); </a:t>
            </a:r>
            <a:r>
              <a:rPr sz="2300" spc="10" dirty="0">
                <a:solidFill>
                  <a:srgbClr val="F1F1F1"/>
                </a:solidFill>
                <a:latin typeface="Trebuchet MS"/>
                <a:cs typeface="Trebuchet MS"/>
              </a:rPr>
              <a:t>and </a:t>
            </a:r>
            <a:r>
              <a:rPr sz="2300" spc="-30" dirty="0">
                <a:solidFill>
                  <a:srgbClr val="F1F1F1"/>
                </a:solidFill>
                <a:latin typeface="Trebuchet MS"/>
                <a:cs typeface="Trebuchet MS"/>
              </a:rPr>
              <a:t>death </a:t>
            </a:r>
            <a:r>
              <a:rPr sz="2300" spc="-100" dirty="0">
                <a:solidFill>
                  <a:srgbClr val="F1F1F1"/>
                </a:solidFill>
                <a:latin typeface="Trebuchet MS"/>
                <a:cs typeface="Trebuchet MS"/>
              </a:rPr>
              <a:t>from </a:t>
            </a:r>
            <a:r>
              <a:rPr sz="2300" spc="204" dirty="0">
                <a:solidFill>
                  <a:srgbClr val="F1F1F1"/>
                </a:solidFill>
                <a:latin typeface="Trebuchet MS"/>
                <a:cs typeface="Trebuchet MS"/>
              </a:rPr>
              <a:t>CV </a:t>
            </a:r>
            <a:r>
              <a:rPr sz="2300" spc="5" dirty="0">
                <a:solidFill>
                  <a:srgbClr val="F1F1F1"/>
                </a:solidFill>
                <a:latin typeface="Trebuchet MS"/>
                <a:cs typeface="Trebuchet MS"/>
              </a:rPr>
              <a:t>causes  </a:t>
            </a:r>
            <a:r>
              <a:rPr sz="2300" spc="-80" dirty="0">
                <a:solidFill>
                  <a:srgbClr val="F1F1F1"/>
                </a:solidFill>
                <a:latin typeface="Trebuchet MS"/>
                <a:cs typeface="Trebuchet MS"/>
              </a:rPr>
              <a:t>or </a:t>
            </a:r>
            <a:r>
              <a:rPr sz="2300" spc="-55" dirty="0">
                <a:solidFill>
                  <a:srgbClr val="F1F1F1"/>
                </a:solidFill>
                <a:latin typeface="Trebuchet MS"/>
                <a:cs typeface="Trebuchet MS"/>
              </a:rPr>
              <a:t>hospital </a:t>
            </a:r>
            <a:r>
              <a:rPr sz="2300" spc="-45" dirty="0">
                <a:solidFill>
                  <a:srgbClr val="F1F1F1"/>
                </a:solidFill>
                <a:latin typeface="Trebuchet MS"/>
                <a:cs typeface="Trebuchet MS"/>
              </a:rPr>
              <a:t>admission </a:t>
            </a:r>
            <a:r>
              <a:rPr sz="2300" spc="-75" dirty="0">
                <a:solidFill>
                  <a:srgbClr val="F1F1F1"/>
                </a:solidFill>
                <a:latin typeface="Trebuchet MS"/>
                <a:cs typeface="Trebuchet MS"/>
              </a:rPr>
              <a:t>for </a:t>
            </a:r>
            <a:r>
              <a:rPr sz="2300" spc="-100" dirty="0">
                <a:solidFill>
                  <a:srgbClr val="F1F1F1"/>
                </a:solidFill>
                <a:latin typeface="Trebuchet MS"/>
                <a:cs typeface="Trebuchet MS"/>
              </a:rPr>
              <a:t>HF </a:t>
            </a:r>
            <a:r>
              <a:rPr sz="2300" spc="-170" dirty="0">
                <a:solidFill>
                  <a:srgbClr val="F1F1F1"/>
                </a:solidFill>
                <a:latin typeface="Trebuchet MS"/>
                <a:cs typeface="Trebuchet MS"/>
              </a:rPr>
              <a:t>(f), </a:t>
            </a:r>
            <a:r>
              <a:rPr sz="2300" dirty="0">
                <a:solidFill>
                  <a:srgbClr val="F1F1F1"/>
                </a:solidFill>
                <a:latin typeface="Trebuchet MS"/>
                <a:cs typeface="Trebuchet MS"/>
              </a:rPr>
              <a:t>according </a:t>
            </a:r>
            <a:r>
              <a:rPr sz="2300" spc="-65" dirty="0">
                <a:solidFill>
                  <a:srgbClr val="F1F1F1"/>
                </a:solidFill>
                <a:latin typeface="Trebuchet MS"/>
                <a:cs typeface="Trebuchet MS"/>
              </a:rPr>
              <a:t>to  </a:t>
            </a:r>
            <a:r>
              <a:rPr sz="2300" spc="-40" dirty="0">
                <a:solidFill>
                  <a:srgbClr val="F1F1F1"/>
                </a:solidFill>
                <a:latin typeface="Trebuchet MS"/>
                <a:cs typeface="Trebuchet MS"/>
              </a:rPr>
              <a:t>baseline </a:t>
            </a:r>
            <a:r>
              <a:rPr sz="2300" spc="-80" dirty="0">
                <a:solidFill>
                  <a:srgbClr val="F1F1F1"/>
                </a:solidFill>
                <a:latin typeface="Trebuchet MS"/>
                <a:cs typeface="Trebuchet MS"/>
              </a:rPr>
              <a:t>NT-proBNP </a:t>
            </a:r>
            <a:r>
              <a:rPr sz="2300" spc="-130" dirty="0">
                <a:solidFill>
                  <a:srgbClr val="F1F1F1"/>
                </a:solidFill>
                <a:latin typeface="Trebuchet MS"/>
                <a:cs typeface="Trebuchet MS"/>
              </a:rPr>
              <a:t>level. </a:t>
            </a:r>
            <a:r>
              <a:rPr sz="2300" spc="-145" dirty="0">
                <a:solidFill>
                  <a:srgbClr val="F1F1F1"/>
                </a:solidFill>
                <a:latin typeface="Trebuchet MS"/>
                <a:cs typeface="Trebuchet MS"/>
              </a:rPr>
              <a:t>The </a:t>
            </a:r>
            <a:r>
              <a:rPr sz="2300" spc="-75" dirty="0">
                <a:solidFill>
                  <a:srgbClr val="F1F1F1"/>
                </a:solidFill>
                <a:latin typeface="Trebuchet MS"/>
                <a:cs typeface="Trebuchet MS"/>
              </a:rPr>
              <a:t>horizontal </a:t>
            </a:r>
            <a:r>
              <a:rPr sz="2300" spc="-65" dirty="0">
                <a:solidFill>
                  <a:srgbClr val="F1F1F1"/>
                </a:solidFill>
                <a:latin typeface="Trebuchet MS"/>
                <a:cs typeface="Trebuchet MS"/>
              </a:rPr>
              <a:t>blue </a:t>
            </a:r>
            <a:r>
              <a:rPr sz="2300" spc="-105" dirty="0">
                <a:solidFill>
                  <a:srgbClr val="F1F1F1"/>
                </a:solidFill>
                <a:latin typeface="Trebuchet MS"/>
                <a:cs typeface="Trebuchet MS"/>
              </a:rPr>
              <a:t>line  </a:t>
            </a:r>
            <a:r>
              <a:rPr sz="2300" spc="-30" dirty="0">
                <a:solidFill>
                  <a:srgbClr val="F1F1F1"/>
                </a:solidFill>
                <a:latin typeface="Trebuchet MS"/>
                <a:cs typeface="Trebuchet MS"/>
              </a:rPr>
              <a:t>shows </a:t>
            </a:r>
            <a:r>
              <a:rPr sz="2300" spc="-85" dirty="0">
                <a:solidFill>
                  <a:srgbClr val="F1F1F1"/>
                </a:solidFill>
                <a:latin typeface="Trebuchet MS"/>
                <a:cs typeface="Trebuchet MS"/>
              </a:rPr>
              <a:t>the </a:t>
            </a:r>
            <a:r>
              <a:rPr sz="2300" spc="-60" dirty="0">
                <a:solidFill>
                  <a:srgbClr val="F1F1F1"/>
                </a:solidFill>
                <a:latin typeface="Trebuchet MS"/>
                <a:cs typeface="Trebuchet MS"/>
              </a:rPr>
              <a:t>continuous </a:t>
            </a:r>
            <a:r>
              <a:rPr sz="2300" spc="-110" dirty="0">
                <a:solidFill>
                  <a:srgbClr val="F1F1F1"/>
                </a:solidFill>
                <a:latin typeface="Trebuchet MS"/>
                <a:cs typeface="Trebuchet MS"/>
              </a:rPr>
              <a:t>HR </a:t>
            </a:r>
            <a:r>
              <a:rPr sz="2300" spc="-5" dirty="0">
                <a:solidFill>
                  <a:srgbClr val="F1F1F1"/>
                </a:solidFill>
                <a:latin typeface="Trebuchet MS"/>
                <a:cs typeface="Trebuchet MS"/>
              </a:rPr>
              <a:t>across </a:t>
            </a:r>
            <a:r>
              <a:rPr sz="2300" spc="-85" dirty="0">
                <a:solidFill>
                  <a:srgbClr val="F1F1F1"/>
                </a:solidFill>
                <a:latin typeface="Trebuchet MS"/>
                <a:cs typeface="Trebuchet MS"/>
              </a:rPr>
              <a:t>the </a:t>
            </a:r>
            <a:r>
              <a:rPr sz="2300" spc="-5" dirty="0">
                <a:solidFill>
                  <a:srgbClr val="F1F1F1"/>
                </a:solidFill>
                <a:latin typeface="Trebuchet MS"/>
                <a:cs typeface="Trebuchet MS"/>
              </a:rPr>
              <a:t>range </a:t>
            </a:r>
            <a:r>
              <a:rPr sz="2300" spc="-20" dirty="0">
                <a:solidFill>
                  <a:srgbClr val="F1F1F1"/>
                </a:solidFill>
                <a:latin typeface="Trebuchet MS"/>
                <a:cs typeface="Trebuchet MS"/>
              </a:rPr>
              <a:t>of </a:t>
            </a:r>
            <a:r>
              <a:rPr sz="2300" spc="-110" dirty="0">
                <a:solidFill>
                  <a:srgbClr val="F1F1F1"/>
                </a:solidFill>
                <a:latin typeface="Trebuchet MS"/>
                <a:cs typeface="Trebuchet MS"/>
              </a:rPr>
              <a:t>NT-  </a:t>
            </a:r>
            <a:r>
              <a:rPr sz="2300" spc="-60" dirty="0">
                <a:solidFill>
                  <a:srgbClr val="F1F1F1"/>
                </a:solidFill>
                <a:latin typeface="Trebuchet MS"/>
                <a:cs typeface="Trebuchet MS"/>
              </a:rPr>
              <a:t>proBNP </a:t>
            </a:r>
            <a:r>
              <a:rPr sz="2300" spc="-90" dirty="0">
                <a:solidFill>
                  <a:srgbClr val="F1F1F1"/>
                </a:solidFill>
                <a:latin typeface="Trebuchet MS"/>
                <a:cs typeface="Trebuchet MS"/>
              </a:rPr>
              <a:t>levels </a:t>
            </a:r>
            <a:r>
              <a:rPr sz="2300" spc="-30" dirty="0">
                <a:solidFill>
                  <a:srgbClr val="F1F1F1"/>
                </a:solidFill>
                <a:latin typeface="Trebuchet MS"/>
                <a:cs typeface="Trebuchet MS"/>
              </a:rPr>
              <a:t>at </a:t>
            </a:r>
            <a:r>
              <a:rPr sz="2300" spc="-40" dirty="0">
                <a:solidFill>
                  <a:srgbClr val="F1F1F1"/>
                </a:solidFill>
                <a:latin typeface="Trebuchet MS"/>
                <a:cs typeface="Trebuchet MS"/>
              </a:rPr>
              <a:t>baseline </a:t>
            </a:r>
            <a:r>
              <a:rPr sz="2300" spc="10" dirty="0">
                <a:solidFill>
                  <a:srgbClr val="F1F1F1"/>
                </a:solidFill>
                <a:latin typeface="Trebuchet MS"/>
                <a:cs typeface="Trebuchet MS"/>
              </a:rPr>
              <a:t>and </a:t>
            </a:r>
            <a:r>
              <a:rPr sz="2300" spc="-85" dirty="0">
                <a:solidFill>
                  <a:srgbClr val="F1F1F1"/>
                </a:solidFill>
                <a:latin typeface="Trebuchet MS"/>
                <a:cs typeface="Trebuchet MS"/>
              </a:rPr>
              <a:t>the </a:t>
            </a:r>
            <a:r>
              <a:rPr sz="2300" spc="5" dirty="0">
                <a:solidFill>
                  <a:srgbClr val="F1F1F1"/>
                </a:solidFill>
                <a:latin typeface="Trebuchet MS"/>
                <a:cs typeface="Trebuchet MS"/>
              </a:rPr>
              <a:t>shaded </a:t>
            </a:r>
            <a:r>
              <a:rPr sz="2300" dirty="0">
                <a:solidFill>
                  <a:srgbClr val="F1F1F1"/>
                </a:solidFill>
                <a:latin typeface="Trebuchet MS"/>
                <a:cs typeface="Trebuchet MS"/>
              </a:rPr>
              <a:t>area  </a:t>
            </a:r>
            <a:r>
              <a:rPr sz="2300" spc="-40" dirty="0">
                <a:solidFill>
                  <a:srgbClr val="F1F1F1"/>
                </a:solidFill>
                <a:latin typeface="Trebuchet MS"/>
                <a:cs typeface="Trebuchet MS"/>
              </a:rPr>
              <a:t>around </a:t>
            </a:r>
            <a:r>
              <a:rPr sz="2300" spc="-100" dirty="0">
                <a:solidFill>
                  <a:srgbClr val="F1F1F1"/>
                </a:solidFill>
                <a:latin typeface="Trebuchet MS"/>
                <a:cs typeface="Trebuchet MS"/>
              </a:rPr>
              <a:t>this </a:t>
            </a:r>
            <a:r>
              <a:rPr sz="2300" spc="-105" dirty="0">
                <a:solidFill>
                  <a:srgbClr val="F1F1F1"/>
                </a:solidFill>
                <a:latin typeface="Trebuchet MS"/>
                <a:cs typeface="Trebuchet MS"/>
              </a:rPr>
              <a:t>line </a:t>
            </a:r>
            <a:r>
              <a:rPr sz="2300" spc="-65" dirty="0">
                <a:solidFill>
                  <a:srgbClr val="F1F1F1"/>
                </a:solidFill>
                <a:latin typeface="Trebuchet MS"/>
                <a:cs typeface="Trebuchet MS"/>
              </a:rPr>
              <a:t>represents </a:t>
            </a:r>
            <a:r>
              <a:rPr sz="2300" spc="-85" dirty="0">
                <a:solidFill>
                  <a:srgbClr val="F1F1F1"/>
                </a:solidFill>
                <a:latin typeface="Trebuchet MS"/>
                <a:cs typeface="Trebuchet MS"/>
              </a:rPr>
              <a:t>the </a:t>
            </a:r>
            <a:r>
              <a:rPr sz="2300" spc="105" dirty="0">
                <a:solidFill>
                  <a:srgbClr val="F1F1F1"/>
                </a:solidFill>
                <a:latin typeface="Trebuchet MS"/>
                <a:cs typeface="Trebuchet MS"/>
              </a:rPr>
              <a:t>95% </a:t>
            </a:r>
            <a:r>
              <a:rPr sz="2300" spc="80" dirty="0">
                <a:solidFill>
                  <a:srgbClr val="F1F1F1"/>
                </a:solidFill>
                <a:latin typeface="Trebuchet MS"/>
                <a:cs typeface="Trebuchet MS"/>
              </a:rPr>
              <a:t>CI </a:t>
            </a:r>
            <a:r>
              <a:rPr sz="2300" spc="-100" dirty="0">
                <a:solidFill>
                  <a:srgbClr val="F1F1F1"/>
                </a:solidFill>
                <a:latin typeface="Trebuchet MS"/>
                <a:cs typeface="Trebuchet MS"/>
              </a:rPr>
              <a:t>from </a:t>
            </a:r>
            <a:r>
              <a:rPr sz="2300" spc="-40" dirty="0">
                <a:solidFill>
                  <a:srgbClr val="F1F1F1"/>
                </a:solidFill>
                <a:latin typeface="Trebuchet MS"/>
                <a:cs typeface="Trebuchet MS"/>
              </a:rPr>
              <a:t>Cox’s  </a:t>
            </a:r>
            <a:r>
              <a:rPr sz="2300" spc="-90" dirty="0">
                <a:solidFill>
                  <a:srgbClr val="F1F1F1"/>
                </a:solidFill>
                <a:latin typeface="Trebuchet MS"/>
                <a:cs typeface="Trebuchet MS"/>
              </a:rPr>
              <a:t>model.</a:t>
            </a:r>
            <a:r>
              <a:rPr sz="2300" spc="509" dirty="0">
                <a:solidFill>
                  <a:srgbClr val="F1F1F1"/>
                </a:solidFill>
                <a:latin typeface="Trebuchet MS"/>
                <a:cs typeface="Trebuchet MS"/>
              </a:rPr>
              <a:t> </a:t>
            </a:r>
            <a:r>
              <a:rPr sz="2300" spc="-145" dirty="0">
                <a:solidFill>
                  <a:srgbClr val="F1F1F1"/>
                </a:solidFill>
                <a:latin typeface="Trebuchet MS"/>
                <a:cs typeface="Trebuchet MS"/>
              </a:rPr>
              <a:t>The </a:t>
            </a:r>
            <a:r>
              <a:rPr sz="2300" spc="-85" dirty="0">
                <a:solidFill>
                  <a:srgbClr val="F1F1F1"/>
                </a:solidFill>
                <a:latin typeface="Trebuchet MS"/>
                <a:cs typeface="Trebuchet MS"/>
              </a:rPr>
              <a:t>overall </a:t>
            </a:r>
            <a:r>
              <a:rPr sz="2300" spc="-45" dirty="0">
                <a:solidFill>
                  <a:srgbClr val="F1F1F1"/>
                </a:solidFill>
                <a:latin typeface="Trebuchet MS"/>
                <a:cs typeface="Trebuchet MS"/>
              </a:rPr>
              <a:t>effect </a:t>
            </a:r>
            <a:r>
              <a:rPr sz="2300" spc="-20" dirty="0">
                <a:solidFill>
                  <a:srgbClr val="F1F1F1"/>
                </a:solidFill>
                <a:latin typeface="Trebuchet MS"/>
                <a:cs typeface="Trebuchet MS"/>
              </a:rPr>
              <a:t>of </a:t>
            </a:r>
            <a:r>
              <a:rPr sz="2300" spc="-95" dirty="0">
                <a:solidFill>
                  <a:srgbClr val="F1F1F1"/>
                </a:solidFill>
                <a:latin typeface="Trebuchet MS"/>
                <a:cs typeface="Trebuchet MS"/>
              </a:rPr>
              <a:t>treatment </a:t>
            </a:r>
            <a:r>
              <a:rPr sz="2300" spc="-114" dirty="0">
                <a:solidFill>
                  <a:srgbClr val="F1F1F1"/>
                </a:solidFill>
                <a:latin typeface="Trebuchet MS"/>
                <a:cs typeface="Trebuchet MS"/>
              </a:rPr>
              <a:t>in  </a:t>
            </a:r>
            <a:r>
              <a:rPr sz="2300" spc="-85" dirty="0">
                <a:solidFill>
                  <a:srgbClr val="F1F1F1"/>
                </a:solidFill>
                <a:latin typeface="Trebuchet MS"/>
                <a:cs typeface="Trebuchet MS"/>
              </a:rPr>
              <a:t>the  </a:t>
            </a:r>
            <a:r>
              <a:rPr sz="2300" spc="-15" dirty="0">
                <a:solidFill>
                  <a:srgbClr val="F1F1F1"/>
                </a:solidFill>
                <a:latin typeface="Trebuchet MS"/>
                <a:cs typeface="Trebuchet MS"/>
              </a:rPr>
              <a:t>pooled </a:t>
            </a:r>
            <a:r>
              <a:rPr sz="2300" spc="-45" dirty="0">
                <a:solidFill>
                  <a:srgbClr val="F1F1F1"/>
                </a:solidFill>
                <a:latin typeface="Trebuchet MS"/>
                <a:cs typeface="Trebuchet MS"/>
              </a:rPr>
              <a:t>population </a:t>
            </a:r>
            <a:r>
              <a:rPr sz="2300" spc="-75" dirty="0">
                <a:solidFill>
                  <a:srgbClr val="F1F1F1"/>
                </a:solidFill>
                <a:latin typeface="Trebuchet MS"/>
                <a:cs typeface="Trebuchet MS"/>
              </a:rPr>
              <a:t>is </a:t>
            </a:r>
            <a:r>
              <a:rPr sz="2300" spc="-45" dirty="0">
                <a:solidFill>
                  <a:srgbClr val="F1F1F1"/>
                </a:solidFill>
                <a:latin typeface="Trebuchet MS"/>
                <a:cs typeface="Trebuchet MS"/>
              </a:rPr>
              <a:t>shown </a:t>
            </a:r>
            <a:r>
              <a:rPr sz="2300" spc="-114" dirty="0">
                <a:solidFill>
                  <a:srgbClr val="F1F1F1"/>
                </a:solidFill>
                <a:latin typeface="Trebuchet MS"/>
                <a:cs typeface="Trebuchet MS"/>
              </a:rPr>
              <a:t>in </a:t>
            </a:r>
            <a:r>
              <a:rPr sz="2300" spc="15" dirty="0">
                <a:solidFill>
                  <a:srgbClr val="F1F1F1"/>
                </a:solidFill>
                <a:latin typeface="Trebuchet MS"/>
                <a:cs typeface="Trebuchet MS"/>
              </a:rPr>
              <a:t>each </a:t>
            </a:r>
            <a:r>
              <a:rPr sz="2300" spc="-30" dirty="0">
                <a:solidFill>
                  <a:srgbClr val="F1F1F1"/>
                </a:solidFill>
                <a:latin typeface="Trebuchet MS"/>
                <a:cs typeface="Trebuchet MS"/>
              </a:rPr>
              <a:t>panel </a:t>
            </a:r>
            <a:r>
              <a:rPr sz="2300" spc="45" dirty="0">
                <a:solidFill>
                  <a:srgbClr val="F1F1F1"/>
                </a:solidFill>
                <a:latin typeface="Trebuchet MS"/>
                <a:cs typeface="Trebuchet MS"/>
              </a:rPr>
              <a:t>as </a:t>
            </a:r>
            <a:r>
              <a:rPr sz="2300" spc="5" dirty="0">
                <a:solidFill>
                  <a:srgbClr val="F1F1F1"/>
                </a:solidFill>
                <a:latin typeface="Trebuchet MS"/>
                <a:cs typeface="Trebuchet MS"/>
              </a:rPr>
              <a:t>an </a:t>
            </a:r>
            <a:r>
              <a:rPr sz="2300" spc="-110" dirty="0">
                <a:solidFill>
                  <a:srgbClr val="F1F1F1"/>
                </a:solidFill>
                <a:latin typeface="Trebuchet MS"/>
                <a:cs typeface="Trebuchet MS"/>
              </a:rPr>
              <a:t>HR  </a:t>
            </a:r>
            <a:r>
              <a:rPr sz="2300" spc="45" dirty="0">
                <a:solidFill>
                  <a:srgbClr val="F1F1F1"/>
                </a:solidFill>
                <a:latin typeface="Trebuchet MS"/>
                <a:cs typeface="Trebuchet MS"/>
              </a:rPr>
              <a:t>(95% </a:t>
            </a:r>
            <a:r>
              <a:rPr sz="2300" spc="5" dirty="0">
                <a:solidFill>
                  <a:srgbClr val="F1F1F1"/>
                </a:solidFill>
                <a:latin typeface="Trebuchet MS"/>
                <a:cs typeface="Trebuchet MS"/>
              </a:rPr>
              <a:t>CI) </a:t>
            </a:r>
            <a:r>
              <a:rPr sz="2300" spc="-110" dirty="0">
                <a:solidFill>
                  <a:srgbClr val="F1F1F1"/>
                </a:solidFill>
                <a:latin typeface="Trebuchet MS"/>
                <a:cs typeface="Trebuchet MS"/>
              </a:rPr>
              <a:t>with </a:t>
            </a:r>
            <a:r>
              <a:rPr sz="2300" spc="-85" dirty="0">
                <a:solidFill>
                  <a:srgbClr val="F1F1F1"/>
                </a:solidFill>
                <a:latin typeface="Trebuchet MS"/>
                <a:cs typeface="Trebuchet MS"/>
              </a:rPr>
              <a:t>the </a:t>
            </a:r>
            <a:r>
              <a:rPr sz="2300" spc="-25" dirty="0">
                <a:solidFill>
                  <a:srgbClr val="F1F1F1"/>
                </a:solidFill>
                <a:latin typeface="Trebuchet MS"/>
                <a:cs typeface="Trebuchet MS"/>
              </a:rPr>
              <a:t>two-sided </a:t>
            </a:r>
            <a:r>
              <a:rPr sz="2300" spc="-70" dirty="0">
                <a:solidFill>
                  <a:srgbClr val="F1F1F1"/>
                </a:solidFill>
                <a:latin typeface="Trebuchet MS"/>
                <a:cs typeface="Trebuchet MS"/>
              </a:rPr>
              <a:t>P value </a:t>
            </a:r>
            <a:r>
              <a:rPr sz="2300" spc="-75" dirty="0">
                <a:solidFill>
                  <a:srgbClr val="F1F1F1"/>
                </a:solidFill>
                <a:latin typeface="Trebuchet MS"/>
                <a:cs typeface="Trebuchet MS"/>
              </a:rPr>
              <a:t>for </a:t>
            </a:r>
            <a:r>
              <a:rPr sz="2300" spc="-105" dirty="0">
                <a:solidFill>
                  <a:srgbClr val="F1F1F1"/>
                </a:solidFill>
                <a:latin typeface="Trebuchet MS"/>
                <a:cs typeface="Trebuchet MS"/>
              </a:rPr>
              <a:t>Wald’s </a:t>
            </a:r>
            <a:r>
              <a:rPr sz="2300" spc="-85" dirty="0">
                <a:solidFill>
                  <a:srgbClr val="F1F1F1"/>
                </a:solidFill>
                <a:latin typeface="Trebuchet MS"/>
                <a:cs typeface="Trebuchet MS"/>
              </a:rPr>
              <a:t>test  </a:t>
            </a:r>
            <a:r>
              <a:rPr sz="2300" spc="-20" dirty="0">
                <a:solidFill>
                  <a:srgbClr val="F1F1F1"/>
                </a:solidFill>
                <a:latin typeface="Trebuchet MS"/>
                <a:cs typeface="Trebuchet MS"/>
              </a:rPr>
              <a:t>of </a:t>
            </a:r>
            <a:r>
              <a:rPr sz="2300" spc="-75" dirty="0">
                <a:solidFill>
                  <a:srgbClr val="F1F1F1"/>
                </a:solidFill>
                <a:latin typeface="Trebuchet MS"/>
                <a:cs typeface="Trebuchet MS"/>
              </a:rPr>
              <a:t>interaction </a:t>
            </a:r>
            <a:r>
              <a:rPr sz="2300" spc="-45" dirty="0">
                <a:solidFill>
                  <a:srgbClr val="F1F1F1"/>
                </a:solidFill>
                <a:latin typeface="Trebuchet MS"/>
                <a:cs typeface="Trebuchet MS"/>
              </a:rPr>
              <a:t>between </a:t>
            </a:r>
            <a:r>
              <a:rPr sz="2300" spc="-95" dirty="0">
                <a:solidFill>
                  <a:srgbClr val="F1F1F1"/>
                </a:solidFill>
                <a:latin typeface="Trebuchet MS"/>
                <a:cs typeface="Trebuchet MS"/>
              </a:rPr>
              <a:t>treatment </a:t>
            </a:r>
            <a:r>
              <a:rPr sz="2300" spc="10" dirty="0">
                <a:solidFill>
                  <a:srgbClr val="F1F1F1"/>
                </a:solidFill>
                <a:latin typeface="Trebuchet MS"/>
                <a:cs typeface="Trebuchet MS"/>
              </a:rPr>
              <a:t>and </a:t>
            </a:r>
            <a:r>
              <a:rPr sz="2300" spc="-80" dirty="0">
                <a:solidFill>
                  <a:srgbClr val="F1F1F1"/>
                </a:solidFill>
                <a:latin typeface="Trebuchet MS"/>
                <a:cs typeface="Trebuchet MS"/>
              </a:rPr>
              <a:t>NT-proBNP  </a:t>
            </a:r>
            <a:r>
              <a:rPr sz="2300" spc="-105" dirty="0">
                <a:solidFill>
                  <a:srgbClr val="F1F1F1"/>
                </a:solidFill>
                <a:latin typeface="Trebuchet MS"/>
                <a:cs typeface="Trebuchet MS"/>
              </a:rPr>
              <a:t>level </a:t>
            </a:r>
            <a:r>
              <a:rPr sz="2300" spc="-100" dirty="0">
                <a:solidFill>
                  <a:srgbClr val="F1F1F1"/>
                </a:solidFill>
                <a:latin typeface="Trebuchet MS"/>
                <a:cs typeface="Trebuchet MS"/>
              </a:rPr>
              <a:t>from </a:t>
            </a:r>
            <a:r>
              <a:rPr sz="2300" spc="-40" dirty="0">
                <a:solidFill>
                  <a:srgbClr val="F1F1F1"/>
                </a:solidFill>
                <a:latin typeface="Trebuchet MS"/>
                <a:cs typeface="Trebuchet MS"/>
              </a:rPr>
              <a:t>Cox’s </a:t>
            </a:r>
            <a:r>
              <a:rPr sz="2300" spc="-90" dirty="0">
                <a:solidFill>
                  <a:srgbClr val="F1F1F1"/>
                </a:solidFill>
                <a:latin typeface="Trebuchet MS"/>
                <a:cs typeface="Trebuchet MS"/>
              </a:rPr>
              <a:t>model. </a:t>
            </a:r>
            <a:r>
              <a:rPr sz="2300" spc="-30" dirty="0">
                <a:solidFill>
                  <a:srgbClr val="F1F1F1"/>
                </a:solidFill>
                <a:latin typeface="Trebuchet MS"/>
                <a:cs typeface="Trebuchet MS"/>
              </a:rPr>
              <a:t>No </a:t>
            </a:r>
            <a:r>
              <a:rPr sz="2300" spc="-90" dirty="0">
                <a:solidFill>
                  <a:srgbClr val="F1F1F1"/>
                </a:solidFill>
                <a:latin typeface="Trebuchet MS"/>
                <a:cs typeface="Trebuchet MS"/>
              </a:rPr>
              <a:t>adjustment </a:t>
            </a:r>
            <a:r>
              <a:rPr sz="2300" spc="-75" dirty="0">
                <a:solidFill>
                  <a:srgbClr val="F1F1F1"/>
                </a:solidFill>
                <a:latin typeface="Trebuchet MS"/>
                <a:cs typeface="Trebuchet MS"/>
              </a:rPr>
              <a:t>for </a:t>
            </a:r>
            <a:r>
              <a:rPr sz="2300" spc="-110" dirty="0">
                <a:solidFill>
                  <a:srgbClr val="F1F1F1"/>
                </a:solidFill>
                <a:latin typeface="Trebuchet MS"/>
                <a:cs typeface="Trebuchet MS"/>
              </a:rPr>
              <a:t>multiple  </a:t>
            </a:r>
            <a:r>
              <a:rPr sz="2300" spc="-35" dirty="0">
                <a:solidFill>
                  <a:srgbClr val="F1F1F1"/>
                </a:solidFill>
                <a:latin typeface="Trebuchet MS"/>
                <a:cs typeface="Trebuchet MS"/>
              </a:rPr>
              <a:t>comparisons </a:t>
            </a:r>
            <a:r>
              <a:rPr sz="2300" spc="10" dirty="0">
                <a:solidFill>
                  <a:srgbClr val="F1F1F1"/>
                </a:solidFill>
                <a:latin typeface="Trebuchet MS"/>
                <a:cs typeface="Trebuchet MS"/>
              </a:rPr>
              <a:t>was </a:t>
            </a:r>
            <a:r>
              <a:rPr sz="2300" spc="-55" dirty="0">
                <a:solidFill>
                  <a:srgbClr val="F1F1F1"/>
                </a:solidFill>
                <a:latin typeface="Trebuchet MS"/>
                <a:cs typeface="Trebuchet MS"/>
              </a:rPr>
              <a:t>made. aRestricted </a:t>
            </a:r>
            <a:r>
              <a:rPr sz="2300" spc="-20" dirty="0">
                <a:solidFill>
                  <a:srgbClr val="F1F1F1"/>
                </a:solidFill>
                <a:latin typeface="Trebuchet MS"/>
                <a:cs typeface="Trebuchet MS"/>
              </a:rPr>
              <a:t>cubic </a:t>
            </a:r>
            <a:r>
              <a:rPr sz="2300" spc="-65" dirty="0">
                <a:solidFill>
                  <a:srgbClr val="F1F1F1"/>
                </a:solidFill>
                <a:latin typeface="Trebuchet MS"/>
                <a:cs typeface="Trebuchet MS"/>
              </a:rPr>
              <a:t>spline  </a:t>
            </a:r>
            <a:r>
              <a:rPr sz="2300" spc="10" dirty="0">
                <a:solidFill>
                  <a:srgbClr val="F1F1F1"/>
                </a:solidFill>
                <a:latin typeface="Trebuchet MS"/>
                <a:cs typeface="Trebuchet MS"/>
              </a:rPr>
              <a:t>and </a:t>
            </a:r>
            <a:r>
              <a:rPr sz="2300" spc="-75" dirty="0">
                <a:solidFill>
                  <a:srgbClr val="F1F1F1"/>
                </a:solidFill>
                <a:latin typeface="Trebuchet MS"/>
                <a:cs typeface="Trebuchet MS"/>
              </a:rPr>
              <a:t>interaction </a:t>
            </a:r>
            <a:r>
              <a:rPr sz="2300" spc="-70" dirty="0">
                <a:solidFill>
                  <a:srgbClr val="F1F1F1"/>
                </a:solidFill>
                <a:latin typeface="Trebuchet MS"/>
                <a:cs typeface="Trebuchet MS"/>
              </a:rPr>
              <a:t>P value </a:t>
            </a:r>
            <a:r>
              <a:rPr sz="2300" spc="-65" dirty="0">
                <a:solidFill>
                  <a:srgbClr val="F1F1F1"/>
                </a:solidFill>
                <a:latin typeface="Trebuchet MS"/>
                <a:cs typeface="Trebuchet MS"/>
              </a:rPr>
              <a:t>derived </a:t>
            </a:r>
            <a:r>
              <a:rPr sz="2300" spc="-100" dirty="0">
                <a:solidFill>
                  <a:srgbClr val="F1F1F1"/>
                </a:solidFill>
                <a:latin typeface="Trebuchet MS"/>
                <a:cs typeface="Trebuchet MS"/>
              </a:rPr>
              <a:t>from </a:t>
            </a:r>
            <a:r>
              <a:rPr sz="2300" spc="-65" dirty="0">
                <a:solidFill>
                  <a:srgbClr val="F1F1F1"/>
                </a:solidFill>
                <a:latin typeface="Trebuchet MS"/>
                <a:cs typeface="Trebuchet MS"/>
              </a:rPr>
              <a:t>LWYY </a:t>
            </a:r>
            <a:r>
              <a:rPr sz="2300" spc="-60" dirty="0">
                <a:solidFill>
                  <a:srgbClr val="F1F1F1"/>
                </a:solidFill>
                <a:latin typeface="Trebuchet MS"/>
                <a:cs typeface="Trebuchet MS"/>
              </a:rPr>
              <a:t>model  </a:t>
            </a:r>
            <a:r>
              <a:rPr sz="2300" spc="-75" dirty="0">
                <a:solidFill>
                  <a:srgbClr val="F1F1F1"/>
                </a:solidFill>
                <a:latin typeface="Trebuchet MS"/>
                <a:cs typeface="Trebuchet MS"/>
              </a:rPr>
              <a:t>for total </a:t>
            </a:r>
            <a:r>
              <a:rPr sz="2300" spc="-100" dirty="0">
                <a:solidFill>
                  <a:srgbClr val="F1F1F1"/>
                </a:solidFill>
                <a:latin typeface="Trebuchet MS"/>
                <a:cs typeface="Trebuchet MS"/>
              </a:rPr>
              <a:t>HF</a:t>
            </a:r>
            <a:r>
              <a:rPr sz="2300" spc="-80" dirty="0">
                <a:solidFill>
                  <a:srgbClr val="F1F1F1"/>
                </a:solidFill>
                <a:latin typeface="Trebuchet MS"/>
                <a:cs typeface="Trebuchet MS"/>
              </a:rPr>
              <a:t> </a:t>
            </a:r>
            <a:r>
              <a:rPr sz="2300" spc="-70" dirty="0">
                <a:solidFill>
                  <a:srgbClr val="F1F1F1"/>
                </a:solidFill>
                <a:latin typeface="Trebuchet MS"/>
                <a:cs typeface="Trebuchet MS"/>
              </a:rPr>
              <a:t>hospitalization.</a:t>
            </a:r>
            <a:endParaRPr sz="2300">
              <a:latin typeface="Trebuchet MS"/>
              <a:cs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72400" y="0"/>
            <a:ext cx="3758461" cy="697114"/>
          </a:xfrm>
          <a:prstGeom prst="rect">
            <a:avLst/>
          </a:prstGeom>
        </p:spPr>
        <p:txBody>
          <a:bodyPr vert="horz" wrap="square" lIns="0" tIns="12065" rIns="0" bIns="0" rtlCol="0">
            <a:spAutoFit/>
          </a:bodyPr>
          <a:lstStyle/>
          <a:p>
            <a:pPr marL="672465" marR="139065" indent="-447675">
              <a:lnSpc>
                <a:spcPct val="116100"/>
              </a:lnSpc>
              <a:spcBef>
                <a:spcPts val="95"/>
              </a:spcBef>
            </a:pPr>
            <a:r>
              <a:rPr lang="en-IN" spc="65" dirty="0"/>
              <a:t>RESULTS</a:t>
            </a:r>
          </a:p>
        </p:txBody>
      </p:sp>
      <p:sp>
        <p:nvSpPr>
          <p:cNvPr id="9" name="Rectangle 8">
            <a:extLst>
              <a:ext uri="{FF2B5EF4-FFF2-40B4-BE49-F238E27FC236}">
                <a16:creationId xmlns:a16="http://schemas.microsoft.com/office/drawing/2014/main" id="{AB641D81-82D6-3FDA-8A9C-455A02A302AA}"/>
              </a:ext>
            </a:extLst>
          </p:cNvPr>
          <p:cNvSpPr/>
          <p:nvPr/>
        </p:nvSpPr>
        <p:spPr>
          <a:xfrm>
            <a:off x="2362200" y="1257300"/>
            <a:ext cx="13411200" cy="9029700"/>
          </a:xfrm>
          <a:prstGeom prst="rect">
            <a:avLst/>
          </a:prstGeom>
          <a:solidFill>
            <a:srgbClr val="F1B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rminator 2">
            <a:extLst>
              <a:ext uri="{FF2B5EF4-FFF2-40B4-BE49-F238E27FC236}">
                <a16:creationId xmlns:a16="http://schemas.microsoft.com/office/drawing/2014/main" id="{05CF8A1A-904D-DDC3-F838-B91303EE5F03}"/>
              </a:ext>
            </a:extLst>
          </p:cNvPr>
          <p:cNvSpPr/>
          <p:nvPr/>
        </p:nvSpPr>
        <p:spPr>
          <a:xfrm>
            <a:off x="4267200" y="2129589"/>
            <a:ext cx="3200400" cy="609600"/>
          </a:xfrm>
          <a:prstGeom prst="flowChartTermina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u="sng" dirty="0"/>
              <a:t>DAPA-HF</a:t>
            </a:r>
          </a:p>
        </p:txBody>
      </p:sp>
      <p:sp>
        <p:nvSpPr>
          <p:cNvPr id="4" name="Terminator 3">
            <a:extLst>
              <a:ext uri="{FF2B5EF4-FFF2-40B4-BE49-F238E27FC236}">
                <a16:creationId xmlns:a16="http://schemas.microsoft.com/office/drawing/2014/main" id="{FABF76D1-8AAA-769B-AE8D-7A691814527D}"/>
              </a:ext>
            </a:extLst>
          </p:cNvPr>
          <p:cNvSpPr/>
          <p:nvPr/>
        </p:nvSpPr>
        <p:spPr>
          <a:xfrm>
            <a:off x="11430000" y="2129589"/>
            <a:ext cx="3200400" cy="609600"/>
          </a:xfrm>
          <a:prstGeom prst="flowChartTerminator">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DELIVER</a:t>
            </a:r>
          </a:p>
        </p:txBody>
      </p:sp>
      <p:sp>
        <p:nvSpPr>
          <p:cNvPr id="6" name="TextBox 5">
            <a:extLst>
              <a:ext uri="{FF2B5EF4-FFF2-40B4-BE49-F238E27FC236}">
                <a16:creationId xmlns:a16="http://schemas.microsoft.com/office/drawing/2014/main" id="{725E7648-3263-8CC8-E4E4-7E6085805A48}"/>
              </a:ext>
            </a:extLst>
          </p:cNvPr>
          <p:cNvSpPr txBox="1"/>
          <p:nvPr/>
        </p:nvSpPr>
        <p:spPr>
          <a:xfrm>
            <a:off x="4267200" y="3467100"/>
            <a:ext cx="3200400" cy="914400"/>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id="{87F15CBE-ACB2-1A59-FC80-07648501E520}"/>
              </a:ext>
            </a:extLst>
          </p:cNvPr>
          <p:cNvSpPr txBox="1"/>
          <p:nvPr/>
        </p:nvSpPr>
        <p:spPr>
          <a:xfrm>
            <a:off x="4267200" y="3692788"/>
            <a:ext cx="3200400" cy="1631216"/>
          </a:xfrm>
          <a:prstGeom prst="rect">
            <a:avLst/>
          </a:prstGeom>
          <a:noFill/>
        </p:spPr>
        <p:txBody>
          <a:bodyPr wrap="square" rtlCol="0">
            <a:spAutoFit/>
          </a:bodyPr>
          <a:lstStyle/>
          <a:p>
            <a:pPr algn="ctr"/>
            <a:r>
              <a:rPr lang="en-US" sz="2000" b="1" dirty="0"/>
              <a:t>LVEF ≤40%</a:t>
            </a:r>
          </a:p>
          <a:p>
            <a:pPr algn="ctr"/>
            <a:endParaRPr lang="en-US" sz="2000" b="1" dirty="0"/>
          </a:p>
          <a:p>
            <a:pPr algn="ctr"/>
            <a:r>
              <a:rPr lang="en-US" sz="2000" b="1" dirty="0"/>
              <a:t>Patients with </a:t>
            </a:r>
            <a:r>
              <a:rPr lang="en-US" sz="2000" b="1" dirty="0" err="1"/>
              <a:t>HFrEF</a:t>
            </a:r>
            <a:endParaRPr lang="en-US" sz="2000" b="1" dirty="0"/>
          </a:p>
          <a:p>
            <a:pPr algn="ctr"/>
            <a:r>
              <a:rPr lang="en-US" sz="2000" b="1" dirty="0"/>
              <a:t>26% RRR 4.9% ARR</a:t>
            </a:r>
          </a:p>
          <a:p>
            <a:pPr algn="ctr"/>
            <a:endParaRPr lang="en-US" sz="2000" b="1" dirty="0"/>
          </a:p>
        </p:txBody>
      </p:sp>
      <p:sp>
        <p:nvSpPr>
          <p:cNvPr id="8" name="TextBox 7">
            <a:extLst>
              <a:ext uri="{FF2B5EF4-FFF2-40B4-BE49-F238E27FC236}">
                <a16:creationId xmlns:a16="http://schemas.microsoft.com/office/drawing/2014/main" id="{66DA2433-9035-3AAC-34E7-081E3A6613DD}"/>
              </a:ext>
            </a:extLst>
          </p:cNvPr>
          <p:cNvSpPr txBox="1"/>
          <p:nvPr/>
        </p:nvSpPr>
        <p:spPr>
          <a:xfrm>
            <a:off x="11658600" y="4039975"/>
            <a:ext cx="2743200" cy="1754326"/>
          </a:xfrm>
          <a:prstGeom prst="rect">
            <a:avLst/>
          </a:prstGeom>
          <a:noFill/>
        </p:spPr>
        <p:txBody>
          <a:bodyPr wrap="square" rtlCol="0">
            <a:spAutoFit/>
          </a:bodyPr>
          <a:lstStyle/>
          <a:p>
            <a:pPr algn="ctr"/>
            <a:r>
              <a:rPr lang="en-US" b="1" dirty="0"/>
              <a:t>LVEF &gt;40%</a:t>
            </a:r>
          </a:p>
          <a:p>
            <a:pPr algn="ctr"/>
            <a:endParaRPr lang="en-US" b="1" dirty="0"/>
          </a:p>
          <a:p>
            <a:pPr algn="ctr"/>
            <a:r>
              <a:rPr lang="en-US" b="1" dirty="0"/>
              <a:t>Patients with </a:t>
            </a:r>
            <a:r>
              <a:rPr lang="en-US" b="1" dirty="0" err="1"/>
              <a:t>HFmrEF</a:t>
            </a:r>
            <a:r>
              <a:rPr lang="en-US" b="1" dirty="0"/>
              <a:t> and </a:t>
            </a:r>
            <a:r>
              <a:rPr lang="en-US" b="1" dirty="0" err="1"/>
              <a:t>HFpEF</a:t>
            </a:r>
            <a:r>
              <a:rPr lang="en-US" b="1" dirty="0"/>
              <a:t>,</a:t>
            </a:r>
          </a:p>
          <a:p>
            <a:pPr algn="ctr"/>
            <a:r>
              <a:rPr lang="en-US" b="1" dirty="0"/>
              <a:t>and a subgroup with </a:t>
            </a:r>
            <a:r>
              <a:rPr lang="en-US" b="1" dirty="0" err="1"/>
              <a:t>HFimpEF</a:t>
            </a:r>
            <a:endParaRPr lang="en-US" b="1" dirty="0"/>
          </a:p>
        </p:txBody>
      </p:sp>
      <p:pic>
        <p:nvPicPr>
          <p:cNvPr id="12" name="Graphic 11" descr="Arrow Down with solid fill">
            <a:extLst>
              <a:ext uri="{FF2B5EF4-FFF2-40B4-BE49-F238E27FC236}">
                <a16:creationId xmlns:a16="http://schemas.microsoft.com/office/drawing/2014/main" id="{22821707-300A-102A-78BF-8B84F219FF7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10200" y="2778388"/>
            <a:ext cx="914400" cy="914400"/>
          </a:xfrm>
          <a:prstGeom prst="rect">
            <a:avLst/>
          </a:prstGeom>
        </p:spPr>
      </p:pic>
      <p:pic>
        <p:nvPicPr>
          <p:cNvPr id="13" name="Graphic 12" descr="Arrow Down with solid fill">
            <a:extLst>
              <a:ext uri="{FF2B5EF4-FFF2-40B4-BE49-F238E27FC236}">
                <a16:creationId xmlns:a16="http://schemas.microsoft.com/office/drawing/2014/main" id="{1B895AFF-2F3C-7B49-1717-6348B5C357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573000" y="2887648"/>
            <a:ext cx="914400" cy="914400"/>
          </a:xfrm>
          <a:prstGeom prst="rect">
            <a:avLst/>
          </a:prstGeom>
        </p:spPr>
      </p:pic>
      <p:sp>
        <p:nvSpPr>
          <p:cNvPr id="14" name="TextBox 13">
            <a:extLst>
              <a:ext uri="{FF2B5EF4-FFF2-40B4-BE49-F238E27FC236}">
                <a16:creationId xmlns:a16="http://schemas.microsoft.com/office/drawing/2014/main" id="{CD0BFE76-AD3C-F865-B0DE-CF85AED6D722}"/>
              </a:ext>
            </a:extLst>
          </p:cNvPr>
          <p:cNvSpPr txBox="1"/>
          <p:nvPr/>
        </p:nvSpPr>
        <p:spPr>
          <a:xfrm>
            <a:off x="4191000" y="5317272"/>
            <a:ext cx="4876800" cy="3785652"/>
          </a:xfrm>
          <a:prstGeom prst="rect">
            <a:avLst/>
          </a:prstGeom>
          <a:noFill/>
        </p:spPr>
        <p:txBody>
          <a:bodyPr wrap="square" rtlCol="0">
            <a:spAutoFit/>
          </a:bodyPr>
          <a:lstStyle/>
          <a:p>
            <a:r>
              <a:rPr lang="en-US" sz="2000" dirty="0"/>
              <a:t>- Heart failure places significant burden,</a:t>
            </a:r>
          </a:p>
          <a:p>
            <a:r>
              <a:rPr lang="en-US" sz="2000" dirty="0"/>
              <a:t>with a 5-year mortality rate of ~50%</a:t>
            </a:r>
          </a:p>
          <a:p>
            <a:r>
              <a:rPr lang="en-US" sz="2000" dirty="0"/>
              <a:t>for patients,1 87% of whom have ≥3</a:t>
            </a:r>
          </a:p>
          <a:p>
            <a:r>
              <a:rPr lang="en-US" sz="2000" dirty="0"/>
              <a:t>Comorbidities2</a:t>
            </a:r>
          </a:p>
          <a:p>
            <a:r>
              <a:rPr lang="en-US" sz="2000" dirty="0"/>
              <a:t>- Dapagliflozin reduced CV death or worsening HF by 26% vs. placebo*, consistent in patients with and without T2D3</a:t>
            </a:r>
          </a:p>
          <a:p>
            <a:r>
              <a:rPr lang="en-US" sz="2000" dirty="0"/>
              <a:t>- Dapagliflozin is the first SGLT2i to demonstrate</a:t>
            </a:r>
          </a:p>
          <a:p>
            <a:r>
              <a:rPr lang="en-US" sz="2000" dirty="0"/>
              <a:t>reduction in CV death vs. placebo in HF3</a:t>
            </a:r>
          </a:p>
          <a:p>
            <a:r>
              <a:rPr lang="en-US" sz="2000" dirty="0"/>
              <a:t>- Dapagliflozin was well-tolerated in patients with and without T2D3</a:t>
            </a:r>
          </a:p>
        </p:txBody>
      </p:sp>
      <p:sp>
        <p:nvSpPr>
          <p:cNvPr id="15" name="TextBox 14">
            <a:extLst>
              <a:ext uri="{FF2B5EF4-FFF2-40B4-BE49-F238E27FC236}">
                <a16:creationId xmlns:a16="http://schemas.microsoft.com/office/drawing/2014/main" id="{E985ED65-FC32-6C64-D2EC-FD8802279D96}"/>
              </a:ext>
            </a:extLst>
          </p:cNvPr>
          <p:cNvSpPr txBox="1"/>
          <p:nvPr/>
        </p:nvSpPr>
        <p:spPr>
          <a:xfrm>
            <a:off x="11430000" y="5988267"/>
            <a:ext cx="3657600" cy="2862322"/>
          </a:xfrm>
          <a:prstGeom prst="rect">
            <a:avLst/>
          </a:prstGeom>
          <a:noFill/>
        </p:spPr>
        <p:txBody>
          <a:bodyPr wrap="square" rtlCol="0">
            <a:spAutoFit/>
          </a:bodyPr>
          <a:lstStyle/>
          <a:p>
            <a:r>
              <a:rPr lang="en-US" dirty="0"/>
              <a:t>- Due to an ageing population demographic, roughly half</a:t>
            </a:r>
          </a:p>
          <a:p>
            <a:r>
              <a:rPr lang="en-US" dirty="0"/>
              <a:t>of all known HF patients have LVEF &gt;40%, which comes with it an increased prevalence of comorbidities1</a:t>
            </a:r>
          </a:p>
          <a:p>
            <a:r>
              <a:rPr lang="en-US" dirty="0"/>
              <a:t>- Dapagliflozin was generally well tolerated</a:t>
            </a:r>
          </a:p>
          <a:p>
            <a:r>
              <a:rPr lang="en-US" dirty="0"/>
              <a:t>in patients with and without T2D2</a:t>
            </a:r>
          </a:p>
          <a:p>
            <a:r>
              <a:rPr lang="en-US" dirty="0"/>
              <a:t>- Dapagliflozin reduced CV death</a:t>
            </a:r>
          </a:p>
        </p:txBody>
      </p:sp>
    </p:spTree>
    <p:extLst>
      <p:ext uri="{BB962C8B-B14F-4D97-AF65-F5344CB8AC3E}">
        <p14:creationId xmlns:p14="http://schemas.microsoft.com/office/powerpoint/2010/main" val="2078025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3614" y="6825"/>
            <a:ext cx="18375228" cy="10249107"/>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ABD3D0"/>
          </a:solidFill>
        </p:spPr>
        <p:txBody>
          <a:bodyPr wrap="square" lIns="0" tIns="0" rIns="0" bIns="0" rtlCol="0"/>
          <a:lstStyle/>
          <a:p>
            <a:endParaRPr dirty="0"/>
          </a:p>
        </p:txBody>
      </p:sp>
      <p:sp>
        <p:nvSpPr>
          <p:cNvPr id="7" name="object 7"/>
          <p:cNvSpPr txBox="1">
            <a:spLocks noGrp="1"/>
          </p:cNvSpPr>
          <p:nvPr>
            <p:ph type="title"/>
          </p:nvPr>
        </p:nvSpPr>
        <p:spPr>
          <a:xfrm>
            <a:off x="6324600" y="45454"/>
            <a:ext cx="3890878" cy="744439"/>
          </a:xfrm>
          <a:prstGeom prst="rect">
            <a:avLst/>
          </a:prstGeom>
        </p:spPr>
        <p:txBody>
          <a:bodyPr vert="horz" wrap="square" lIns="0" tIns="58932" rIns="0" bIns="0" rtlCol="0">
            <a:spAutoFit/>
          </a:bodyPr>
          <a:lstStyle/>
          <a:p>
            <a:pPr marL="2847340" marR="5080" indent="-1896745" algn="ctr">
              <a:lnSpc>
                <a:spcPct val="116100"/>
              </a:lnSpc>
              <a:spcBef>
                <a:spcPts val="95"/>
              </a:spcBef>
            </a:pPr>
            <a:r>
              <a:rPr lang="en-US" u="sng" spc="15" dirty="0"/>
              <a:t>RESULTS</a:t>
            </a:r>
            <a:endParaRPr u="sng" spc="15" dirty="0"/>
          </a:p>
        </p:txBody>
      </p:sp>
      <p:sp>
        <p:nvSpPr>
          <p:cNvPr id="10" name="Terminator 9">
            <a:extLst>
              <a:ext uri="{FF2B5EF4-FFF2-40B4-BE49-F238E27FC236}">
                <a16:creationId xmlns:a16="http://schemas.microsoft.com/office/drawing/2014/main" id="{3463D304-074A-7E11-18DC-A0D1EDE6CEA4}"/>
              </a:ext>
            </a:extLst>
          </p:cNvPr>
          <p:cNvSpPr/>
          <p:nvPr/>
        </p:nvSpPr>
        <p:spPr>
          <a:xfrm>
            <a:off x="2631407" y="1625107"/>
            <a:ext cx="5257800" cy="1448084"/>
          </a:xfrm>
          <a:prstGeom prst="flowChartTerminator">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4000" b="1" dirty="0"/>
              <a:t>In Patient’s with HF</a:t>
            </a:r>
          </a:p>
        </p:txBody>
      </p:sp>
      <p:pic>
        <p:nvPicPr>
          <p:cNvPr id="12" name="Graphic 11" descr="Arrow: Rotate right with solid fill">
            <a:extLst>
              <a:ext uri="{FF2B5EF4-FFF2-40B4-BE49-F238E27FC236}">
                <a16:creationId xmlns:a16="http://schemas.microsoft.com/office/drawing/2014/main" id="{B3F91013-E8F9-43D7-C42D-527E22A219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39200" y="951696"/>
            <a:ext cx="914400" cy="914400"/>
          </a:xfrm>
          <a:prstGeom prst="rect">
            <a:avLst/>
          </a:prstGeom>
        </p:spPr>
      </p:pic>
      <p:pic>
        <p:nvPicPr>
          <p:cNvPr id="15" name="Graphic 14" descr="Arrow: Rotate right with solid fill">
            <a:extLst>
              <a:ext uri="{FF2B5EF4-FFF2-40B4-BE49-F238E27FC236}">
                <a16:creationId xmlns:a16="http://schemas.microsoft.com/office/drawing/2014/main" id="{AB760EB6-4011-7B9E-E4C4-108FD4EC75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39200" y="2034827"/>
            <a:ext cx="914400" cy="914400"/>
          </a:xfrm>
          <a:prstGeom prst="rect">
            <a:avLst/>
          </a:prstGeom>
        </p:spPr>
      </p:pic>
      <p:pic>
        <p:nvPicPr>
          <p:cNvPr id="16" name="Graphic 15" descr="Arrow: Rotate right with solid fill">
            <a:extLst>
              <a:ext uri="{FF2B5EF4-FFF2-40B4-BE49-F238E27FC236}">
                <a16:creationId xmlns:a16="http://schemas.microsoft.com/office/drawing/2014/main" id="{396D567A-19C6-5A0A-E5CC-A21CFB8CC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39200" y="3099259"/>
            <a:ext cx="914400" cy="853893"/>
          </a:xfrm>
          <a:prstGeom prst="rect">
            <a:avLst/>
          </a:prstGeom>
        </p:spPr>
      </p:pic>
      <p:pic>
        <p:nvPicPr>
          <p:cNvPr id="17" name="Graphic 16" descr="Arrow: Rotate right with solid fill">
            <a:extLst>
              <a:ext uri="{FF2B5EF4-FFF2-40B4-BE49-F238E27FC236}">
                <a16:creationId xmlns:a16="http://schemas.microsoft.com/office/drawing/2014/main" id="{5F23F9E7-096A-CC6C-EE12-1D084A42616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7274" y="4139093"/>
            <a:ext cx="914400" cy="914400"/>
          </a:xfrm>
          <a:prstGeom prst="rect">
            <a:avLst/>
          </a:prstGeom>
        </p:spPr>
      </p:pic>
      <p:sp>
        <p:nvSpPr>
          <p:cNvPr id="22" name="TextBox 21">
            <a:extLst>
              <a:ext uri="{FF2B5EF4-FFF2-40B4-BE49-F238E27FC236}">
                <a16:creationId xmlns:a16="http://schemas.microsoft.com/office/drawing/2014/main" id="{08AFD12E-0CA3-F489-02CA-CDE06B2FA211}"/>
              </a:ext>
            </a:extLst>
          </p:cNvPr>
          <p:cNvSpPr txBox="1"/>
          <p:nvPr/>
        </p:nvSpPr>
        <p:spPr>
          <a:xfrm>
            <a:off x="9669379" y="1180008"/>
            <a:ext cx="6629400" cy="584775"/>
          </a:xfrm>
          <a:prstGeom prst="rect">
            <a:avLst/>
          </a:prstGeom>
          <a:noFill/>
        </p:spPr>
        <p:txBody>
          <a:bodyPr wrap="square" rtlCol="0">
            <a:spAutoFit/>
          </a:bodyPr>
          <a:lstStyle/>
          <a:p>
            <a:r>
              <a:rPr lang="en-US" sz="3200" dirty="0"/>
              <a:t>By 14% in Deaths caused due to CVs</a:t>
            </a:r>
          </a:p>
        </p:txBody>
      </p:sp>
      <p:sp>
        <p:nvSpPr>
          <p:cNvPr id="25" name="TextBox 24">
            <a:extLst>
              <a:ext uri="{FF2B5EF4-FFF2-40B4-BE49-F238E27FC236}">
                <a16:creationId xmlns:a16="http://schemas.microsoft.com/office/drawing/2014/main" id="{A8F6D574-1E0E-453D-9686-0956EF38DACC}"/>
              </a:ext>
            </a:extLst>
          </p:cNvPr>
          <p:cNvSpPr txBox="1"/>
          <p:nvPr/>
        </p:nvSpPr>
        <p:spPr>
          <a:xfrm>
            <a:off x="9669379" y="2180828"/>
            <a:ext cx="5987214" cy="584775"/>
          </a:xfrm>
          <a:prstGeom prst="rect">
            <a:avLst/>
          </a:prstGeom>
          <a:noFill/>
        </p:spPr>
        <p:txBody>
          <a:bodyPr wrap="square" rtlCol="0">
            <a:spAutoFit/>
          </a:bodyPr>
          <a:lstStyle/>
          <a:p>
            <a:r>
              <a:rPr lang="en-US" sz="3200" dirty="0"/>
              <a:t>By 10% in Deaths from any cause</a:t>
            </a:r>
          </a:p>
        </p:txBody>
      </p:sp>
      <p:sp>
        <p:nvSpPr>
          <p:cNvPr id="26" name="TextBox 25">
            <a:extLst>
              <a:ext uri="{FF2B5EF4-FFF2-40B4-BE49-F238E27FC236}">
                <a16:creationId xmlns:a16="http://schemas.microsoft.com/office/drawing/2014/main" id="{25A7E9DA-BDEF-18E6-DFF0-6C3738DC2CA8}"/>
              </a:ext>
            </a:extLst>
          </p:cNvPr>
          <p:cNvSpPr txBox="1"/>
          <p:nvPr/>
        </p:nvSpPr>
        <p:spPr>
          <a:xfrm>
            <a:off x="9669379" y="3204514"/>
            <a:ext cx="6629400" cy="584775"/>
          </a:xfrm>
          <a:prstGeom prst="rect">
            <a:avLst/>
          </a:prstGeom>
          <a:noFill/>
        </p:spPr>
        <p:txBody>
          <a:bodyPr wrap="square" rtlCol="0">
            <a:spAutoFit/>
          </a:bodyPr>
          <a:lstStyle/>
          <a:p>
            <a:r>
              <a:rPr lang="en-US" sz="3200" dirty="0"/>
              <a:t>By 29% in hospitalization due to HFs</a:t>
            </a:r>
          </a:p>
        </p:txBody>
      </p:sp>
      <p:sp>
        <p:nvSpPr>
          <p:cNvPr id="27" name="TextBox 26">
            <a:extLst>
              <a:ext uri="{FF2B5EF4-FFF2-40B4-BE49-F238E27FC236}">
                <a16:creationId xmlns:a16="http://schemas.microsoft.com/office/drawing/2014/main" id="{45064FDA-71D3-48CB-30F1-298365D5E3B9}"/>
              </a:ext>
            </a:extLst>
          </p:cNvPr>
          <p:cNvSpPr txBox="1"/>
          <p:nvPr/>
        </p:nvSpPr>
        <p:spPr>
          <a:xfrm>
            <a:off x="9753600" y="4020091"/>
            <a:ext cx="8153400" cy="1077218"/>
          </a:xfrm>
          <a:prstGeom prst="rect">
            <a:avLst/>
          </a:prstGeom>
          <a:noFill/>
        </p:spPr>
        <p:txBody>
          <a:bodyPr wrap="square" rtlCol="0">
            <a:spAutoFit/>
          </a:bodyPr>
          <a:lstStyle/>
          <a:p>
            <a:r>
              <a:rPr lang="en-US" sz="3200" dirty="0"/>
              <a:t>By 10%  in death from CV causes, Stroke or MI in a patient with HF</a:t>
            </a:r>
          </a:p>
        </p:txBody>
      </p:sp>
      <p:sp>
        <p:nvSpPr>
          <p:cNvPr id="3" name="object 7">
            <a:extLst>
              <a:ext uri="{FF2B5EF4-FFF2-40B4-BE49-F238E27FC236}">
                <a16:creationId xmlns:a16="http://schemas.microsoft.com/office/drawing/2014/main" id="{74DCACC6-D6CA-8F38-B7FA-467076482647}"/>
              </a:ext>
            </a:extLst>
          </p:cNvPr>
          <p:cNvSpPr txBox="1">
            <a:spLocks/>
          </p:cNvSpPr>
          <p:nvPr/>
        </p:nvSpPr>
        <p:spPr>
          <a:xfrm>
            <a:off x="5849686" y="5507142"/>
            <a:ext cx="4840705" cy="744439"/>
          </a:xfrm>
          <a:prstGeom prst="rect">
            <a:avLst/>
          </a:prstGeom>
        </p:spPr>
        <p:txBody>
          <a:bodyPr vert="horz" wrap="square" lIns="0" tIns="58932" rIns="0" bIns="0" rtlCol="0">
            <a:spAutoFit/>
          </a:bodyPr>
          <a:lstStyle>
            <a:lvl1pPr>
              <a:defRPr sz="4200" b="1" i="0">
                <a:solidFill>
                  <a:srgbClr val="3A6266"/>
                </a:solidFill>
                <a:latin typeface="Arial"/>
                <a:ea typeface="+mj-ea"/>
                <a:cs typeface="Arial"/>
              </a:defRPr>
            </a:lvl1pPr>
          </a:lstStyle>
          <a:p>
            <a:pPr marL="2847340" marR="5080" indent="-1896745" algn="ctr">
              <a:lnSpc>
                <a:spcPct val="116100"/>
              </a:lnSpc>
              <a:spcBef>
                <a:spcPts val="95"/>
              </a:spcBef>
            </a:pPr>
            <a:r>
              <a:rPr lang="en-US" u="sng" kern="0" spc="15" dirty="0"/>
              <a:t>CONCLUSION</a:t>
            </a:r>
          </a:p>
        </p:txBody>
      </p:sp>
      <p:sp>
        <p:nvSpPr>
          <p:cNvPr id="4" name="TextBox 3">
            <a:extLst>
              <a:ext uri="{FF2B5EF4-FFF2-40B4-BE49-F238E27FC236}">
                <a16:creationId xmlns:a16="http://schemas.microsoft.com/office/drawing/2014/main" id="{BCB13D15-D4A3-5966-5E47-81596BFB1788}"/>
              </a:ext>
            </a:extLst>
          </p:cNvPr>
          <p:cNvSpPr txBox="1"/>
          <p:nvPr/>
        </p:nvSpPr>
        <p:spPr>
          <a:xfrm>
            <a:off x="990600" y="6855306"/>
            <a:ext cx="16002000" cy="2677656"/>
          </a:xfrm>
          <a:prstGeom prst="rect">
            <a:avLst/>
          </a:prstGeom>
          <a:noFill/>
        </p:spPr>
        <p:txBody>
          <a:bodyPr wrap="square" rtlCol="0">
            <a:spAutoFit/>
          </a:bodyPr>
          <a:lstStyle/>
          <a:p>
            <a:pPr algn="just"/>
            <a:r>
              <a:rPr lang="en-IN" sz="2400" dirty="0">
                <a:solidFill>
                  <a:srgbClr val="222222"/>
                </a:solidFill>
                <a:latin typeface="Harding"/>
              </a:rPr>
              <a:t>This</a:t>
            </a:r>
            <a:r>
              <a:rPr lang="en-IN" sz="2400" b="0" i="0" u="none" strike="noStrike" dirty="0">
                <a:solidFill>
                  <a:srgbClr val="222222"/>
                </a:solidFill>
                <a:effectLst/>
                <a:latin typeface="Harding"/>
              </a:rPr>
              <a:t> analysis demonstrates that, in patients with HF, dapagliflozin led to significant reductions in the risk of death from CV causes and any cause, as well as MACE, irrespective of LVEF. There was a larger reduction in total hospital admissions for HF than in death, which was also consistent across the range of ejection fractions. Most patients with HF, regardless of ejection fraction, are likely to benefit from treatment with an SGLT2 inhibitor, although the ARR is somewhat smaller in patients with higher compared with lower ejection fractions. This analysis supports a recommendation that treatment with dapagliflozin can be initiated in patients with a clinical diagnosis of HF and no contraindications, even if a measurement of ejection fraction is awaited.</a:t>
            </a:r>
            <a:endParaRPr lang="en-US" sz="2400" dirty="0"/>
          </a:p>
        </p:txBody>
      </p:sp>
    </p:spTree>
    <p:extLst>
      <p:ext uri="{BB962C8B-B14F-4D97-AF65-F5344CB8AC3E}">
        <p14:creationId xmlns:p14="http://schemas.microsoft.com/office/powerpoint/2010/main" val="1685013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TotalTime>
  <Words>1054</Words>
  <Application>Microsoft Macintosh PowerPoint</Application>
  <PresentationFormat>Custom</PresentationFormat>
  <Paragraphs>42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Harding</vt:lpstr>
      <vt:lpstr>Trebuchet MS</vt:lpstr>
      <vt:lpstr>Office Theme</vt:lpstr>
      <vt:lpstr>DAPAGLIFLOZIN ACROSS THE RANGE OF EJECTION FRACTION IN  PATIENTS WITH HEART FAILURE: A PATIENT-LEVEL, POOLED META-  ANALYSIS OF DAPA-HF AND DELIVER</vt:lpstr>
      <vt:lpstr>EFFECT OF DAPAGLIFLOZIN ON KEY CLINICAL OUTCOMES  IN POOLED DAPA-HF AND DELIVER DATASET</vt:lpstr>
      <vt:lpstr>EFFECT OF DAPAGLIFLOZIN ON CLINICAL OUTCOMES  ACROSS THE RANGE OF EJECTION FRACTION</vt:lpstr>
      <vt:lpstr>EFFECT OF RANDOMIZED TREATMENT ON CV DEATH  ACCORDING TO THE PRE-SPECIFIED SUBGROUPS Estimates are HRs with error bars representing 95% CIs from Cox’s model and a two-sided P value for interaction from Wald’s  test of Cox’s model. No adjustment for multiple comparisons was made. aNot a pre-specified subgroup.</vt:lpstr>
      <vt:lpstr>EFFECT OF DAPAGLIFLOZIN ON  CLINICAL OUTCOMES ACROSS  THE RANGE OF NT-PROBNP</vt:lpstr>
      <vt:lpstr>RESULTS</vt:lpstr>
      <vt:lpstr>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Dapagliflozin across the range of ejection fraction in patients with heart failure: a patient-level, pooled meta-analysis of DAPA-HF and DELIVER</dc:title>
  <dc:creator>Pooja Katoch</dc:creator>
  <cp:keywords>DAFZUJkpc7Y,BAE6BIclRcU</cp:keywords>
  <cp:lastModifiedBy>Pooja katoch</cp:lastModifiedBy>
  <cp:revision>3</cp:revision>
  <dcterms:created xsi:type="dcterms:W3CDTF">2023-02-01T16:22:13Z</dcterms:created>
  <dcterms:modified xsi:type="dcterms:W3CDTF">2023-02-07T15:09:42Z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2023-02-01T00:00:00Z</vt:filetime>
  </property>
  <property fmtid="{D5CDD505-2E9C-101B-9397-08002B2CF9AE}" pid="3" name="Creator">
    <vt:lpwstr>Canva</vt:lpwstr>
  </property>
  <property fmtid="{D5CDD505-2E9C-101B-9397-08002B2CF9AE}" pid="4" name="LastSaved">
    <vt:filetime>2023-02-01T00:00:00Z</vt:filetime>
  </property>
</Properties>
</file>